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9" r:id="rId4"/>
    <p:sldId id="267" r:id="rId5"/>
    <p:sldId id="264" r:id="rId6"/>
    <p:sldId id="260" r:id="rId7"/>
    <p:sldId id="261" r:id="rId8"/>
    <p:sldId id="265" r:id="rId9"/>
    <p:sldId id="262" r:id="rId10"/>
    <p:sldId id="263" r:id="rId11"/>
    <p:sldId id="269" r:id="rId12"/>
    <p:sldId id="270" r:id="rId13"/>
    <p:sldId id="271" r:id="rId14"/>
    <p:sldId id="272" r:id="rId15"/>
    <p:sldId id="273" r:id="rId16"/>
    <p:sldId id="268" r:id="rId17"/>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60"/>
  </p:normalViewPr>
  <p:slideViewPr>
    <p:cSldViewPr snapToGrid="0">
      <p:cViewPr>
        <p:scale>
          <a:sx n="66" d="100"/>
          <a:sy n="66" d="100"/>
        </p:scale>
        <p:origin x="90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B334C9-3B65-4868-B147-BF062F691E1C}"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s-AR"/>
        </a:p>
      </dgm:t>
    </dgm:pt>
    <dgm:pt modelId="{AED59B49-7DA5-464A-9C40-8C1A727B379C}">
      <dgm:prSet phldrT="[Texto]" custT="1"/>
      <dgm:spPr/>
      <dgm:t>
        <a:bodyPr/>
        <a:lstStyle/>
        <a:p>
          <a:pPr>
            <a:buClr>
              <a:srgbClr val="EEFF41"/>
            </a:buClr>
            <a:buSzPts val="1400"/>
            <a:buFont typeface="Arial" panose="020B0604020202020204" pitchFamily="34" charset="0"/>
            <a:buChar char="●"/>
          </a:pPr>
          <a:r>
            <a:rPr lang="es-419" sz="1800" u="none" dirty="0">
              <a:latin typeface="Söhne"/>
            </a:rPr>
            <a:t>Feature Creation</a:t>
          </a:r>
          <a:endParaRPr lang="es-AR" sz="1800" u="none" dirty="0">
            <a:latin typeface="Söhne"/>
          </a:endParaRPr>
        </a:p>
      </dgm:t>
    </dgm:pt>
    <dgm:pt modelId="{441E85C0-6FBA-4992-85D3-BE03A710C08E}" type="parTrans" cxnId="{FD9D4411-D011-478E-9559-799E73983BC5}">
      <dgm:prSet/>
      <dgm:spPr/>
      <dgm:t>
        <a:bodyPr/>
        <a:lstStyle/>
        <a:p>
          <a:endParaRPr lang="es-AR" sz="1800">
            <a:latin typeface="Söhne"/>
          </a:endParaRPr>
        </a:p>
      </dgm:t>
    </dgm:pt>
    <dgm:pt modelId="{74E46B4E-5B03-4428-BF84-CA97D5F02BC9}" type="sibTrans" cxnId="{FD9D4411-D011-478E-9559-799E73983BC5}">
      <dgm:prSet/>
      <dgm:spPr/>
      <dgm:t>
        <a:bodyPr/>
        <a:lstStyle/>
        <a:p>
          <a:endParaRPr lang="es-AR" sz="1800">
            <a:latin typeface="Söhne"/>
          </a:endParaRPr>
        </a:p>
      </dgm:t>
    </dgm:pt>
    <dgm:pt modelId="{CAB418BF-A87F-4E49-BD2E-ED0775A1C386}">
      <dgm:prSet phldrT="[Texto]" custT="1"/>
      <dgm:spPr/>
      <dgm:t>
        <a:bodyPr/>
        <a:lstStyle/>
        <a:p>
          <a:pPr>
            <a:buClr>
              <a:srgbClr val="EEFF41"/>
            </a:buClr>
            <a:buSzPts val="1400"/>
            <a:buFont typeface="Arial" panose="020B0604020202020204" pitchFamily="34" charset="0"/>
            <a:buChar char="●"/>
          </a:pPr>
          <a:r>
            <a:rPr lang="es-419" sz="1800" u="none" dirty="0">
              <a:latin typeface="Söhne"/>
            </a:rPr>
            <a:t>Feature </a:t>
          </a:r>
          <a:r>
            <a:rPr lang="es-AR" sz="1800" u="none" dirty="0">
              <a:latin typeface="Söhne"/>
            </a:rPr>
            <a:t>transformation</a:t>
          </a:r>
        </a:p>
      </dgm:t>
    </dgm:pt>
    <dgm:pt modelId="{8B6AA240-8C02-4EAE-80A6-F4BC025E80F4}" type="parTrans" cxnId="{157EDF6B-B0FF-48E2-AEFA-E7D42F76819F}">
      <dgm:prSet/>
      <dgm:spPr/>
      <dgm:t>
        <a:bodyPr/>
        <a:lstStyle/>
        <a:p>
          <a:endParaRPr lang="es-AR" sz="1800">
            <a:latin typeface="Söhne"/>
          </a:endParaRPr>
        </a:p>
      </dgm:t>
    </dgm:pt>
    <dgm:pt modelId="{D92A9B4C-36D0-4624-9206-7DDD4BE63140}" type="sibTrans" cxnId="{157EDF6B-B0FF-48E2-AEFA-E7D42F76819F}">
      <dgm:prSet/>
      <dgm:spPr/>
      <dgm:t>
        <a:bodyPr/>
        <a:lstStyle/>
        <a:p>
          <a:endParaRPr lang="es-AR" sz="1800">
            <a:latin typeface="Söhne"/>
          </a:endParaRPr>
        </a:p>
      </dgm:t>
    </dgm:pt>
    <dgm:pt modelId="{C1287F78-DE7E-4DED-9D1E-5E8D905B28B5}">
      <dgm:prSet phldrT="[Texto]" custT="1"/>
      <dgm:spPr/>
      <dgm:t>
        <a:bodyPr/>
        <a:lstStyle/>
        <a:p>
          <a:pPr>
            <a:buClr>
              <a:srgbClr val="EEFF41"/>
            </a:buClr>
            <a:buSzPts val="1400"/>
            <a:buFont typeface="Arial" panose="020B0604020202020204" pitchFamily="34" charset="0"/>
            <a:buChar char="●"/>
          </a:pPr>
          <a:r>
            <a:rPr lang="es-419" sz="1800" u="none" dirty="0">
              <a:latin typeface="Söhne"/>
            </a:rPr>
            <a:t>Feature Cleaning</a:t>
          </a:r>
          <a:endParaRPr lang="es-AR" sz="1800" u="none" dirty="0">
            <a:latin typeface="Söhne"/>
          </a:endParaRPr>
        </a:p>
      </dgm:t>
    </dgm:pt>
    <dgm:pt modelId="{A263C18A-D1B4-4EEC-BCE3-0FFD7F37BBCD}" type="parTrans" cxnId="{4CD72F63-C45F-45B2-A132-00025BBAF84E}">
      <dgm:prSet/>
      <dgm:spPr/>
      <dgm:t>
        <a:bodyPr/>
        <a:lstStyle/>
        <a:p>
          <a:endParaRPr lang="es-AR" sz="1800">
            <a:latin typeface="Söhne"/>
          </a:endParaRPr>
        </a:p>
      </dgm:t>
    </dgm:pt>
    <dgm:pt modelId="{7DC4F8EF-4505-4CC7-A778-7411EAB7C36D}" type="sibTrans" cxnId="{4CD72F63-C45F-45B2-A132-00025BBAF84E}">
      <dgm:prSet/>
      <dgm:spPr/>
      <dgm:t>
        <a:bodyPr/>
        <a:lstStyle/>
        <a:p>
          <a:endParaRPr lang="es-AR" sz="1800">
            <a:latin typeface="Söhne"/>
          </a:endParaRPr>
        </a:p>
      </dgm:t>
    </dgm:pt>
    <dgm:pt modelId="{D765537F-D2E3-4DED-8999-5155C20E384F}">
      <dgm:prSet phldrT="[Texto]" custT="1"/>
      <dgm:spPr/>
      <dgm:t>
        <a:bodyPr/>
        <a:lstStyle/>
        <a:p>
          <a:pPr>
            <a:buClr>
              <a:srgbClr val="EEFF41"/>
            </a:buClr>
            <a:buSzPts val="1400"/>
            <a:buFont typeface="Arial" panose="020B0604020202020204" pitchFamily="34" charset="0"/>
            <a:buChar char="●"/>
          </a:pPr>
          <a:r>
            <a:rPr lang="es-AR" sz="1800" u="none" dirty="0">
              <a:latin typeface="Söhne"/>
            </a:rPr>
            <a:t>Manejo de outliers</a:t>
          </a:r>
        </a:p>
      </dgm:t>
    </dgm:pt>
    <dgm:pt modelId="{750AA59C-2A66-4BF7-B559-06283334073C}" type="parTrans" cxnId="{80F50F5B-3773-43A7-B179-279A2D09BF1A}">
      <dgm:prSet/>
      <dgm:spPr/>
      <dgm:t>
        <a:bodyPr/>
        <a:lstStyle/>
        <a:p>
          <a:endParaRPr lang="es-AR" sz="1800">
            <a:latin typeface="Söhne"/>
          </a:endParaRPr>
        </a:p>
      </dgm:t>
    </dgm:pt>
    <dgm:pt modelId="{DB1EA761-B5C4-4A7D-90C3-759D98189815}" type="sibTrans" cxnId="{80F50F5B-3773-43A7-B179-279A2D09BF1A}">
      <dgm:prSet/>
      <dgm:spPr/>
      <dgm:t>
        <a:bodyPr/>
        <a:lstStyle/>
        <a:p>
          <a:endParaRPr lang="es-AR" sz="1800">
            <a:latin typeface="Söhne"/>
          </a:endParaRPr>
        </a:p>
      </dgm:t>
    </dgm:pt>
    <dgm:pt modelId="{9C28935F-C321-4779-AB99-EAF5C7216699}">
      <dgm:prSet phldrT="[Texto]" custT="1"/>
      <dgm:spPr/>
      <dgm:t>
        <a:bodyPr/>
        <a:lstStyle/>
        <a:p>
          <a:pPr>
            <a:buClr>
              <a:srgbClr val="EEFF41"/>
            </a:buClr>
            <a:buSzPts val="1400"/>
            <a:buFont typeface="Arial" panose="020B0604020202020204" pitchFamily="34" charset="0"/>
            <a:buChar char="●"/>
          </a:pPr>
          <a:r>
            <a:rPr lang="es-AR" sz="1800" u="none" dirty="0">
              <a:latin typeface="Söhne"/>
            </a:rPr>
            <a:t>Imputacion de valores nulos</a:t>
          </a:r>
        </a:p>
      </dgm:t>
    </dgm:pt>
    <dgm:pt modelId="{AB952FF0-D26D-4BB5-96FA-106FA3591956}" type="parTrans" cxnId="{BA00618D-5FF2-4434-9090-87B7C6C76C5F}">
      <dgm:prSet/>
      <dgm:spPr/>
      <dgm:t>
        <a:bodyPr/>
        <a:lstStyle/>
        <a:p>
          <a:endParaRPr lang="es-AR" sz="1800">
            <a:latin typeface="Söhne"/>
          </a:endParaRPr>
        </a:p>
      </dgm:t>
    </dgm:pt>
    <dgm:pt modelId="{5FC908DF-6C84-4CE7-A4A4-FA269582EDE7}" type="sibTrans" cxnId="{BA00618D-5FF2-4434-9090-87B7C6C76C5F}">
      <dgm:prSet/>
      <dgm:spPr/>
      <dgm:t>
        <a:bodyPr/>
        <a:lstStyle/>
        <a:p>
          <a:endParaRPr lang="es-AR" sz="1800">
            <a:latin typeface="Söhne"/>
          </a:endParaRPr>
        </a:p>
      </dgm:t>
    </dgm:pt>
    <dgm:pt modelId="{85357E1E-F526-4887-A959-BCD7B5E28E67}" type="pres">
      <dgm:prSet presAssocID="{15B334C9-3B65-4868-B147-BF062F691E1C}" presName="linear" presStyleCnt="0">
        <dgm:presLayoutVars>
          <dgm:animLvl val="lvl"/>
          <dgm:resizeHandles val="exact"/>
        </dgm:presLayoutVars>
      </dgm:prSet>
      <dgm:spPr/>
    </dgm:pt>
    <dgm:pt modelId="{342778C5-4F12-40CD-A1C1-46215BE64D77}" type="pres">
      <dgm:prSet presAssocID="{AED59B49-7DA5-464A-9C40-8C1A727B379C}" presName="parentText" presStyleLbl="node1" presStyleIdx="0" presStyleCnt="5">
        <dgm:presLayoutVars>
          <dgm:chMax val="0"/>
          <dgm:bulletEnabled val="1"/>
        </dgm:presLayoutVars>
      </dgm:prSet>
      <dgm:spPr/>
    </dgm:pt>
    <dgm:pt modelId="{404C543E-1FDD-48A9-A7C6-38C5BDF447E6}" type="pres">
      <dgm:prSet presAssocID="{74E46B4E-5B03-4428-BF84-CA97D5F02BC9}" presName="spacer" presStyleCnt="0"/>
      <dgm:spPr/>
    </dgm:pt>
    <dgm:pt modelId="{9C48C8B7-3714-4D83-975B-DD95C324C196}" type="pres">
      <dgm:prSet presAssocID="{C1287F78-DE7E-4DED-9D1E-5E8D905B28B5}" presName="parentText" presStyleLbl="node1" presStyleIdx="1" presStyleCnt="5">
        <dgm:presLayoutVars>
          <dgm:chMax val="0"/>
          <dgm:bulletEnabled val="1"/>
        </dgm:presLayoutVars>
      </dgm:prSet>
      <dgm:spPr/>
    </dgm:pt>
    <dgm:pt modelId="{EA4C08B2-5230-490B-A62E-CB456193ED61}" type="pres">
      <dgm:prSet presAssocID="{7DC4F8EF-4505-4CC7-A778-7411EAB7C36D}" presName="spacer" presStyleCnt="0"/>
      <dgm:spPr/>
    </dgm:pt>
    <dgm:pt modelId="{BF3690EE-B86B-43A6-9276-B8B2D8AB0577}" type="pres">
      <dgm:prSet presAssocID="{CAB418BF-A87F-4E49-BD2E-ED0775A1C386}" presName="parentText" presStyleLbl="node1" presStyleIdx="2" presStyleCnt="5">
        <dgm:presLayoutVars>
          <dgm:chMax val="0"/>
          <dgm:bulletEnabled val="1"/>
        </dgm:presLayoutVars>
      </dgm:prSet>
      <dgm:spPr/>
    </dgm:pt>
    <dgm:pt modelId="{C8BE4E36-72AF-4194-B4A1-C364338CB34A}" type="pres">
      <dgm:prSet presAssocID="{D92A9B4C-36D0-4624-9206-7DDD4BE63140}" presName="spacer" presStyleCnt="0"/>
      <dgm:spPr/>
    </dgm:pt>
    <dgm:pt modelId="{2BFFC8FD-6E15-4DD3-9094-C7B003628B21}" type="pres">
      <dgm:prSet presAssocID="{D765537F-D2E3-4DED-8999-5155C20E384F}" presName="parentText" presStyleLbl="node1" presStyleIdx="3" presStyleCnt="5">
        <dgm:presLayoutVars>
          <dgm:chMax val="0"/>
          <dgm:bulletEnabled val="1"/>
        </dgm:presLayoutVars>
      </dgm:prSet>
      <dgm:spPr/>
    </dgm:pt>
    <dgm:pt modelId="{25CE354A-3306-4705-83E5-B7B93383725C}" type="pres">
      <dgm:prSet presAssocID="{DB1EA761-B5C4-4A7D-90C3-759D98189815}" presName="spacer" presStyleCnt="0"/>
      <dgm:spPr/>
    </dgm:pt>
    <dgm:pt modelId="{E046A3F2-47C0-4CFD-8BB0-DF8BBABFC127}" type="pres">
      <dgm:prSet presAssocID="{9C28935F-C321-4779-AB99-EAF5C7216699}" presName="parentText" presStyleLbl="node1" presStyleIdx="4" presStyleCnt="5">
        <dgm:presLayoutVars>
          <dgm:chMax val="0"/>
          <dgm:bulletEnabled val="1"/>
        </dgm:presLayoutVars>
      </dgm:prSet>
      <dgm:spPr/>
    </dgm:pt>
  </dgm:ptLst>
  <dgm:cxnLst>
    <dgm:cxn modelId="{FD9D4411-D011-478E-9559-799E73983BC5}" srcId="{15B334C9-3B65-4868-B147-BF062F691E1C}" destId="{AED59B49-7DA5-464A-9C40-8C1A727B379C}" srcOrd="0" destOrd="0" parTransId="{441E85C0-6FBA-4992-85D3-BE03A710C08E}" sibTransId="{74E46B4E-5B03-4428-BF84-CA97D5F02BC9}"/>
    <dgm:cxn modelId="{4B8F0F15-BE74-4828-B2FA-C6320F8F4D3B}" type="presOf" srcId="{D765537F-D2E3-4DED-8999-5155C20E384F}" destId="{2BFFC8FD-6E15-4DD3-9094-C7B003628B21}" srcOrd="0" destOrd="0" presId="urn:microsoft.com/office/officeart/2005/8/layout/vList2"/>
    <dgm:cxn modelId="{80F50F5B-3773-43A7-B179-279A2D09BF1A}" srcId="{15B334C9-3B65-4868-B147-BF062F691E1C}" destId="{D765537F-D2E3-4DED-8999-5155C20E384F}" srcOrd="3" destOrd="0" parTransId="{750AA59C-2A66-4BF7-B559-06283334073C}" sibTransId="{DB1EA761-B5C4-4A7D-90C3-759D98189815}"/>
    <dgm:cxn modelId="{4CD72F63-C45F-45B2-A132-00025BBAF84E}" srcId="{15B334C9-3B65-4868-B147-BF062F691E1C}" destId="{C1287F78-DE7E-4DED-9D1E-5E8D905B28B5}" srcOrd="1" destOrd="0" parTransId="{A263C18A-D1B4-4EEC-BCE3-0FFD7F37BBCD}" sibTransId="{7DC4F8EF-4505-4CC7-A778-7411EAB7C36D}"/>
    <dgm:cxn modelId="{157EDF6B-B0FF-48E2-AEFA-E7D42F76819F}" srcId="{15B334C9-3B65-4868-B147-BF062F691E1C}" destId="{CAB418BF-A87F-4E49-BD2E-ED0775A1C386}" srcOrd="2" destOrd="0" parTransId="{8B6AA240-8C02-4EAE-80A6-F4BC025E80F4}" sibTransId="{D92A9B4C-36D0-4624-9206-7DDD4BE63140}"/>
    <dgm:cxn modelId="{BBF69E4D-F01F-46BF-9473-0ED68974D4B5}" type="presOf" srcId="{15B334C9-3B65-4868-B147-BF062F691E1C}" destId="{85357E1E-F526-4887-A959-BCD7B5E28E67}" srcOrd="0" destOrd="0" presId="urn:microsoft.com/office/officeart/2005/8/layout/vList2"/>
    <dgm:cxn modelId="{BA00618D-5FF2-4434-9090-87B7C6C76C5F}" srcId="{15B334C9-3B65-4868-B147-BF062F691E1C}" destId="{9C28935F-C321-4779-AB99-EAF5C7216699}" srcOrd="4" destOrd="0" parTransId="{AB952FF0-D26D-4BB5-96FA-106FA3591956}" sibTransId="{5FC908DF-6C84-4CE7-A4A4-FA269582EDE7}"/>
    <dgm:cxn modelId="{FCC69CC8-F7A6-498C-951C-1D8B47AB40C3}" type="presOf" srcId="{CAB418BF-A87F-4E49-BD2E-ED0775A1C386}" destId="{BF3690EE-B86B-43A6-9276-B8B2D8AB0577}" srcOrd="0" destOrd="0" presId="urn:microsoft.com/office/officeart/2005/8/layout/vList2"/>
    <dgm:cxn modelId="{0DCF5FCC-F696-4CC0-BEEB-D803123FF2AE}" type="presOf" srcId="{9C28935F-C321-4779-AB99-EAF5C7216699}" destId="{E046A3F2-47C0-4CFD-8BB0-DF8BBABFC127}" srcOrd="0" destOrd="0" presId="urn:microsoft.com/office/officeart/2005/8/layout/vList2"/>
    <dgm:cxn modelId="{3EE071E3-074E-4188-B84E-0477B1F26F57}" type="presOf" srcId="{C1287F78-DE7E-4DED-9D1E-5E8D905B28B5}" destId="{9C48C8B7-3714-4D83-975B-DD95C324C196}" srcOrd="0" destOrd="0" presId="urn:microsoft.com/office/officeart/2005/8/layout/vList2"/>
    <dgm:cxn modelId="{3C5AECF6-5129-4AB8-9DBB-190FA5528D3D}" type="presOf" srcId="{AED59B49-7DA5-464A-9C40-8C1A727B379C}" destId="{342778C5-4F12-40CD-A1C1-46215BE64D77}" srcOrd="0" destOrd="0" presId="urn:microsoft.com/office/officeart/2005/8/layout/vList2"/>
    <dgm:cxn modelId="{37A5EAE6-C5D9-4D64-9BDF-8713CC6A8EC6}" type="presParOf" srcId="{85357E1E-F526-4887-A959-BCD7B5E28E67}" destId="{342778C5-4F12-40CD-A1C1-46215BE64D77}" srcOrd="0" destOrd="0" presId="urn:microsoft.com/office/officeart/2005/8/layout/vList2"/>
    <dgm:cxn modelId="{8643821C-6E2C-4C79-A6A6-A0493221D936}" type="presParOf" srcId="{85357E1E-F526-4887-A959-BCD7B5E28E67}" destId="{404C543E-1FDD-48A9-A7C6-38C5BDF447E6}" srcOrd="1" destOrd="0" presId="urn:microsoft.com/office/officeart/2005/8/layout/vList2"/>
    <dgm:cxn modelId="{4DCD02DB-2BC4-4153-97B2-3602792A8FA2}" type="presParOf" srcId="{85357E1E-F526-4887-A959-BCD7B5E28E67}" destId="{9C48C8B7-3714-4D83-975B-DD95C324C196}" srcOrd="2" destOrd="0" presId="urn:microsoft.com/office/officeart/2005/8/layout/vList2"/>
    <dgm:cxn modelId="{CD5B81BE-C731-4C66-95D8-338315D047EC}" type="presParOf" srcId="{85357E1E-F526-4887-A959-BCD7B5E28E67}" destId="{EA4C08B2-5230-490B-A62E-CB456193ED61}" srcOrd="3" destOrd="0" presId="urn:microsoft.com/office/officeart/2005/8/layout/vList2"/>
    <dgm:cxn modelId="{882CACA6-65B6-4CFC-ADA1-80DBB05C2143}" type="presParOf" srcId="{85357E1E-F526-4887-A959-BCD7B5E28E67}" destId="{BF3690EE-B86B-43A6-9276-B8B2D8AB0577}" srcOrd="4" destOrd="0" presId="urn:microsoft.com/office/officeart/2005/8/layout/vList2"/>
    <dgm:cxn modelId="{7B6026C1-CFC0-46EF-BD29-C1DFC4CD0186}" type="presParOf" srcId="{85357E1E-F526-4887-A959-BCD7B5E28E67}" destId="{C8BE4E36-72AF-4194-B4A1-C364338CB34A}" srcOrd="5" destOrd="0" presId="urn:microsoft.com/office/officeart/2005/8/layout/vList2"/>
    <dgm:cxn modelId="{FFB2011A-A2CC-4244-8016-19FF28A971AF}" type="presParOf" srcId="{85357E1E-F526-4887-A959-BCD7B5E28E67}" destId="{2BFFC8FD-6E15-4DD3-9094-C7B003628B21}" srcOrd="6" destOrd="0" presId="urn:microsoft.com/office/officeart/2005/8/layout/vList2"/>
    <dgm:cxn modelId="{4C7D5740-09A5-4539-B75C-06AB503F9C72}" type="presParOf" srcId="{85357E1E-F526-4887-A959-BCD7B5E28E67}" destId="{25CE354A-3306-4705-83E5-B7B93383725C}" srcOrd="7" destOrd="0" presId="urn:microsoft.com/office/officeart/2005/8/layout/vList2"/>
    <dgm:cxn modelId="{8629BD63-D6DA-4273-ABAF-E7E73A074203}" type="presParOf" srcId="{85357E1E-F526-4887-A959-BCD7B5E28E67}" destId="{E046A3F2-47C0-4CFD-8BB0-DF8BBABFC127}"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D46DD2-FA66-40CF-BE40-2BC9C47073C8}"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es-AR"/>
        </a:p>
      </dgm:t>
    </dgm:pt>
    <dgm:pt modelId="{C3D4ED41-C8B4-4BA3-82AE-CC0CCF409D69}">
      <dgm:prSet phldrT="[Texto]"/>
      <dgm:spPr/>
      <dgm:t>
        <a:bodyPr/>
        <a:lstStyle/>
        <a:p>
          <a:r>
            <a:rPr lang="es-ES" b="1" dirty="0">
              <a:latin typeface="Söhne"/>
            </a:rPr>
            <a:t>Feature Creation</a:t>
          </a:r>
          <a:endParaRPr lang="es-AR" dirty="0">
            <a:latin typeface="Söhne"/>
          </a:endParaRPr>
        </a:p>
      </dgm:t>
    </dgm:pt>
    <dgm:pt modelId="{422D944C-2E0C-4821-BEAB-8785EE4BE2A4}" type="parTrans" cxnId="{E7B894DB-DE5A-4912-BA73-8C520FFB1AB9}">
      <dgm:prSet/>
      <dgm:spPr/>
      <dgm:t>
        <a:bodyPr/>
        <a:lstStyle/>
        <a:p>
          <a:endParaRPr lang="es-AR">
            <a:latin typeface="Söhne"/>
          </a:endParaRPr>
        </a:p>
      </dgm:t>
    </dgm:pt>
    <dgm:pt modelId="{5A8FD090-AC51-43CF-A027-CF33E51C4DF5}" type="sibTrans" cxnId="{E7B894DB-DE5A-4912-BA73-8C520FFB1AB9}">
      <dgm:prSet/>
      <dgm:spPr/>
      <dgm:t>
        <a:bodyPr/>
        <a:lstStyle/>
        <a:p>
          <a:endParaRPr lang="es-AR">
            <a:latin typeface="Söhne"/>
          </a:endParaRPr>
        </a:p>
      </dgm:t>
    </dgm:pt>
    <dgm:pt modelId="{2C6E7B93-5E78-4785-A5EB-F4D8DE0C3F17}">
      <dgm:prSet phldrT="[Texto]"/>
      <dgm:spPr/>
      <dgm:t>
        <a:bodyPr/>
        <a:lstStyle/>
        <a:p>
          <a:r>
            <a:rPr lang="es-AR" b="0" i="0" dirty="0">
              <a:effectLst/>
              <a:latin typeface="Söhne"/>
            </a:rPr>
            <a:t>Se seleccionaron variables a las que se le determinó que se le realizará one hot encoding</a:t>
          </a:r>
          <a:r>
            <a:rPr lang="es-AR" dirty="0">
              <a:latin typeface="Söhne"/>
            </a:rPr>
            <a:t>, otras variables se borrarán y otras se reemplazarán.</a:t>
          </a:r>
        </a:p>
      </dgm:t>
    </dgm:pt>
    <dgm:pt modelId="{AAE2EBCE-93B5-4665-B135-D59B64C22DCE}" type="parTrans" cxnId="{7823D1C6-BDA3-41B8-90B3-0066FB658DBF}">
      <dgm:prSet/>
      <dgm:spPr/>
      <dgm:t>
        <a:bodyPr/>
        <a:lstStyle/>
        <a:p>
          <a:endParaRPr lang="es-AR">
            <a:latin typeface="Söhne"/>
          </a:endParaRPr>
        </a:p>
      </dgm:t>
    </dgm:pt>
    <dgm:pt modelId="{D6F2A610-AD97-4FF2-9946-AD06AE800D4A}" type="sibTrans" cxnId="{7823D1C6-BDA3-41B8-90B3-0066FB658DBF}">
      <dgm:prSet/>
      <dgm:spPr/>
      <dgm:t>
        <a:bodyPr/>
        <a:lstStyle/>
        <a:p>
          <a:endParaRPr lang="es-AR">
            <a:latin typeface="Söhne"/>
          </a:endParaRPr>
        </a:p>
      </dgm:t>
    </dgm:pt>
    <dgm:pt modelId="{C9C8DBDF-6AB7-41CB-9604-04976CA8122A}">
      <dgm:prSet phldrT="[Texto]"/>
      <dgm:spPr/>
      <dgm:t>
        <a:bodyPr/>
        <a:lstStyle/>
        <a:p>
          <a:r>
            <a:rPr lang="es-ES" b="1" dirty="0">
              <a:latin typeface="Söhne"/>
            </a:rPr>
            <a:t>Feature Cleaning</a:t>
          </a:r>
          <a:endParaRPr lang="es-AR" dirty="0">
            <a:latin typeface="Söhne"/>
          </a:endParaRPr>
        </a:p>
      </dgm:t>
    </dgm:pt>
    <dgm:pt modelId="{4188BEF2-9DE9-4B4E-A051-98EBEB2EECE4}" type="parTrans" cxnId="{7C28F03D-69B1-47E2-82C7-32003F668CBB}">
      <dgm:prSet/>
      <dgm:spPr/>
      <dgm:t>
        <a:bodyPr/>
        <a:lstStyle/>
        <a:p>
          <a:endParaRPr lang="es-AR">
            <a:latin typeface="Söhne"/>
          </a:endParaRPr>
        </a:p>
      </dgm:t>
    </dgm:pt>
    <dgm:pt modelId="{52F30C53-33F5-441C-9B68-30AB0A0BE542}" type="sibTrans" cxnId="{7C28F03D-69B1-47E2-82C7-32003F668CBB}">
      <dgm:prSet/>
      <dgm:spPr/>
      <dgm:t>
        <a:bodyPr/>
        <a:lstStyle/>
        <a:p>
          <a:endParaRPr lang="es-AR">
            <a:latin typeface="Söhne"/>
          </a:endParaRPr>
        </a:p>
      </dgm:t>
    </dgm:pt>
    <dgm:pt modelId="{A4CF147D-DE36-490E-B16E-EDB8655F6CDC}">
      <dgm:prSet phldrT="[Texto]"/>
      <dgm:spPr/>
      <dgm:t>
        <a:bodyPr/>
        <a:lstStyle/>
        <a:p>
          <a:pPr>
            <a:buFontTx/>
            <a:buChar char="-"/>
          </a:pPr>
          <a:r>
            <a:rPr lang="es-AR" b="0" i="0" dirty="0">
              <a:effectLst/>
              <a:latin typeface="Söhne"/>
            </a:rPr>
            <a:t>Variables a las que se le aplic</a:t>
          </a:r>
          <a:r>
            <a:rPr lang="es-AR" dirty="0">
              <a:latin typeface="Söhne"/>
            </a:rPr>
            <a:t>ó drop</a:t>
          </a:r>
        </a:p>
      </dgm:t>
    </dgm:pt>
    <dgm:pt modelId="{1A649AAC-F6E9-40F4-99F7-51CEFDB773FB}" type="parTrans" cxnId="{CB0EB57E-0F6C-4EE9-BCEB-72AA65432027}">
      <dgm:prSet/>
      <dgm:spPr/>
      <dgm:t>
        <a:bodyPr/>
        <a:lstStyle/>
        <a:p>
          <a:endParaRPr lang="es-AR">
            <a:latin typeface="Söhne"/>
          </a:endParaRPr>
        </a:p>
      </dgm:t>
    </dgm:pt>
    <dgm:pt modelId="{7C0B102A-49DC-4C28-95E9-0AD673D32246}" type="sibTrans" cxnId="{CB0EB57E-0F6C-4EE9-BCEB-72AA65432027}">
      <dgm:prSet/>
      <dgm:spPr/>
      <dgm:t>
        <a:bodyPr/>
        <a:lstStyle/>
        <a:p>
          <a:endParaRPr lang="es-AR">
            <a:latin typeface="Söhne"/>
          </a:endParaRPr>
        </a:p>
      </dgm:t>
    </dgm:pt>
    <dgm:pt modelId="{B44B4BCC-9199-4406-A32E-3F3796E8A082}">
      <dgm:prSet phldrT="[Texto]"/>
      <dgm:spPr/>
      <dgm:t>
        <a:bodyPr/>
        <a:lstStyle/>
        <a:p>
          <a:r>
            <a:rPr lang="es-ES" b="1" dirty="0">
              <a:latin typeface="Söhne"/>
            </a:rPr>
            <a:t>Feature Transformation</a:t>
          </a:r>
          <a:endParaRPr lang="es-AR" dirty="0">
            <a:latin typeface="Söhne"/>
          </a:endParaRPr>
        </a:p>
      </dgm:t>
    </dgm:pt>
    <dgm:pt modelId="{025BCDF4-C225-4D26-9AE9-63E9C68215DE}" type="parTrans" cxnId="{D371CD47-9571-425E-8308-2823CCD49DDC}">
      <dgm:prSet/>
      <dgm:spPr/>
      <dgm:t>
        <a:bodyPr/>
        <a:lstStyle/>
        <a:p>
          <a:endParaRPr lang="es-AR">
            <a:latin typeface="Söhne"/>
          </a:endParaRPr>
        </a:p>
      </dgm:t>
    </dgm:pt>
    <dgm:pt modelId="{75637F27-2609-4B0A-B6B6-1499D38EFCC7}" type="sibTrans" cxnId="{D371CD47-9571-425E-8308-2823CCD49DDC}">
      <dgm:prSet/>
      <dgm:spPr/>
      <dgm:t>
        <a:bodyPr/>
        <a:lstStyle/>
        <a:p>
          <a:endParaRPr lang="es-AR">
            <a:latin typeface="Söhne"/>
          </a:endParaRPr>
        </a:p>
      </dgm:t>
    </dgm:pt>
    <dgm:pt modelId="{E89C8636-ECF5-47D6-B137-987F9D8879FC}">
      <dgm:prSet phldrT="[Texto]"/>
      <dgm:spPr/>
      <dgm:t>
        <a:bodyPr/>
        <a:lstStyle/>
        <a:p>
          <a:r>
            <a:rPr lang="es-AR" dirty="0">
              <a:latin typeface="Söhne"/>
            </a:rPr>
            <a:t>Outliers</a:t>
          </a:r>
        </a:p>
      </dgm:t>
    </dgm:pt>
    <dgm:pt modelId="{A1815BDB-D7A1-49B4-9EBB-5EFB26C4F829}" type="parTrans" cxnId="{C792B90B-2781-4AAE-928D-078098CC7656}">
      <dgm:prSet/>
      <dgm:spPr/>
      <dgm:t>
        <a:bodyPr/>
        <a:lstStyle/>
        <a:p>
          <a:endParaRPr lang="es-AR">
            <a:latin typeface="Söhne"/>
          </a:endParaRPr>
        </a:p>
      </dgm:t>
    </dgm:pt>
    <dgm:pt modelId="{CDF31191-5F3E-44EB-9D1F-42680FE2147C}" type="sibTrans" cxnId="{C792B90B-2781-4AAE-928D-078098CC7656}">
      <dgm:prSet/>
      <dgm:spPr/>
      <dgm:t>
        <a:bodyPr/>
        <a:lstStyle/>
        <a:p>
          <a:endParaRPr lang="es-AR">
            <a:latin typeface="Söhne"/>
          </a:endParaRPr>
        </a:p>
      </dgm:t>
    </dgm:pt>
    <dgm:pt modelId="{4ADC3C0C-A523-4620-9CB4-C0D960A1319B}">
      <dgm:prSet phldrT="[Texto]"/>
      <dgm:spPr/>
      <dgm:t>
        <a:bodyPr/>
        <a:lstStyle/>
        <a:p>
          <a:r>
            <a:rPr lang="es-AR" dirty="0">
              <a:latin typeface="Söhne"/>
            </a:rPr>
            <a:t>Valores Nulos</a:t>
          </a:r>
        </a:p>
      </dgm:t>
    </dgm:pt>
    <dgm:pt modelId="{D19AC6E2-7866-4428-A0D4-49459272204B}" type="parTrans" cxnId="{AD7F286C-7A29-4DB3-8730-55DDED749F75}">
      <dgm:prSet/>
      <dgm:spPr/>
      <dgm:t>
        <a:bodyPr/>
        <a:lstStyle/>
        <a:p>
          <a:endParaRPr lang="es-AR">
            <a:latin typeface="Söhne"/>
          </a:endParaRPr>
        </a:p>
      </dgm:t>
    </dgm:pt>
    <dgm:pt modelId="{8CBBE7DA-652C-43EF-B6A3-F06A60F7ADAC}" type="sibTrans" cxnId="{AD7F286C-7A29-4DB3-8730-55DDED749F75}">
      <dgm:prSet/>
      <dgm:spPr/>
      <dgm:t>
        <a:bodyPr/>
        <a:lstStyle/>
        <a:p>
          <a:endParaRPr lang="es-AR">
            <a:latin typeface="Söhne"/>
          </a:endParaRPr>
        </a:p>
      </dgm:t>
    </dgm:pt>
    <dgm:pt modelId="{7FCC9FB3-149F-411C-8112-BBD190E188A5}">
      <dgm:prSet phldrT="[Texto]"/>
      <dgm:spPr/>
      <dgm:t>
        <a:bodyPr/>
        <a:lstStyle/>
        <a:p>
          <a:pPr>
            <a:buFontTx/>
            <a:buChar char="-"/>
          </a:pPr>
          <a:r>
            <a:rPr lang="es-AR" b="0" i="0" dirty="0">
              <a:effectLst/>
              <a:latin typeface="Söhne"/>
            </a:rPr>
            <a:t>Se reducen las categorías de las variables seleccionadas</a:t>
          </a:r>
          <a:endParaRPr lang="es-AR" dirty="0">
            <a:latin typeface="Söhne"/>
          </a:endParaRPr>
        </a:p>
      </dgm:t>
    </dgm:pt>
    <dgm:pt modelId="{9AEBBC56-23ED-44E3-8ED7-DB36E3AD953E}" type="parTrans" cxnId="{B3F0C7FE-E075-4410-8AFE-3C0F5E1AF814}">
      <dgm:prSet/>
      <dgm:spPr/>
      <dgm:t>
        <a:bodyPr/>
        <a:lstStyle/>
        <a:p>
          <a:endParaRPr lang="es-AR">
            <a:latin typeface="Söhne"/>
          </a:endParaRPr>
        </a:p>
      </dgm:t>
    </dgm:pt>
    <dgm:pt modelId="{4EB04888-1C7A-4B7B-B736-CB7C4BCF7BF1}" type="sibTrans" cxnId="{B3F0C7FE-E075-4410-8AFE-3C0F5E1AF814}">
      <dgm:prSet/>
      <dgm:spPr/>
      <dgm:t>
        <a:bodyPr/>
        <a:lstStyle/>
        <a:p>
          <a:endParaRPr lang="es-AR">
            <a:latin typeface="Söhne"/>
          </a:endParaRPr>
        </a:p>
      </dgm:t>
    </dgm:pt>
    <dgm:pt modelId="{064F57AF-BA5C-4BAA-BF3B-0179628B01A3}">
      <dgm:prSet/>
      <dgm:spPr/>
      <dgm:t>
        <a:bodyPr/>
        <a:lstStyle/>
        <a:p>
          <a:r>
            <a:rPr lang="es-AR" dirty="0">
              <a:latin typeface="Söhne"/>
            </a:rPr>
            <a:t>Aplicación de One Hot Encoding</a:t>
          </a:r>
        </a:p>
      </dgm:t>
    </dgm:pt>
    <dgm:pt modelId="{594DD924-D9D4-4A0E-A870-39E29C5BBBCC}" type="parTrans" cxnId="{CCFB0299-7817-412C-B036-587AF976C91F}">
      <dgm:prSet/>
      <dgm:spPr/>
      <dgm:t>
        <a:bodyPr/>
        <a:lstStyle/>
        <a:p>
          <a:endParaRPr lang="es-AR">
            <a:latin typeface="Söhne"/>
          </a:endParaRPr>
        </a:p>
      </dgm:t>
    </dgm:pt>
    <dgm:pt modelId="{D7C12960-ECFF-4321-AFA5-379185ABBDB7}" type="sibTrans" cxnId="{CCFB0299-7817-412C-B036-587AF976C91F}">
      <dgm:prSet/>
      <dgm:spPr/>
      <dgm:t>
        <a:bodyPr/>
        <a:lstStyle/>
        <a:p>
          <a:endParaRPr lang="es-AR">
            <a:latin typeface="Söhne"/>
          </a:endParaRPr>
        </a:p>
      </dgm:t>
    </dgm:pt>
    <dgm:pt modelId="{7C58DFE3-FBF7-471E-9A57-BD8B4B2DE2FA}">
      <dgm:prSet phldrT="[Texto]"/>
      <dgm:spPr/>
      <dgm:t>
        <a:bodyPr/>
        <a:lstStyle/>
        <a:p>
          <a:r>
            <a:rPr lang="es-AR" b="0" i="0" dirty="0">
              <a:latin typeface="Söhne"/>
            </a:rPr>
            <a:t>Se utilizó Standard Scaler para escalar las características de las variables seleccionadas.</a:t>
          </a:r>
          <a:endParaRPr lang="es-AR" dirty="0">
            <a:latin typeface="Söhne"/>
          </a:endParaRPr>
        </a:p>
      </dgm:t>
    </dgm:pt>
    <dgm:pt modelId="{7AE87B07-4FE6-49B1-A18C-3181002A1C7C}" type="parTrans" cxnId="{8573D707-D168-4FC5-B6B6-3ABE9953E742}">
      <dgm:prSet/>
      <dgm:spPr/>
      <dgm:t>
        <a:bodyPr/>
        <a:lstStyle/>
        <a:p>
          <a:endParaRPr lang="es-AR">
            <a:latin typeface="Söhne"/>
          </a:endParaRPr>
        </a:p>
      </dgm:t>
    </dgm:pt>
    <dgm:pt modelId="{38B17BDB-5589-4785-8077-003D3E75715F}" type="sibTrans" cxnId="{8573D707-D168-4FC5-B6B6-3ABE9953E742}">
      <dgm:prSet/>
      <dgm:spPr/>
      <dgm:t>
        <a:bodyPr/>
        <a:lstStyle/>
        <a:p>
          <a:endParaRPr lang="es-AR">
            <a:latin typeface="Söhne"/>
          </a:endParaRPr>
        </a:p>
      </dgm:t>
    </dgm:pt>
    <dgm:pt modelId="{34CC9567-AB80-41CC-B663-ED7F0FE2A234}">
      <dgm:prSet phldrT="[Texto]"/>
      <dgm:spPr/>
      <dgm:t>
        <a:bodyPr/>
        <a:lstStyle/>
        <a:p>
          <a:r>
            <a:rPr lang="es-AR" b="0" i="0" dirty="0">
              <a:latin typeface="Söhne"/>
            </a:rPr>
            <a:t>Se utilizó IterativeImputer que se utiliza para rellenar los valores faltantes en un conjunto de datos mediante un algoritmo de aprendizaje automático.</a:t>
          </a:r>
          <a:endParaRPr lang="es-AR" dirty="0">
            <a:latin typeface="Söhne"/>
          </a:endParaRPr>
        </a:p>
      </dgm:t>
    </dgm:pt>
    <dgm:pt modelId="{B9A18134-9DB4-46B0-8400-C66E735E65B9}" type="parTrans" cxnId="{02E3538A-82B4-4989-B8D1-87F250295FD7}">
      <dgm:prSet/>
      <dgm:spPr/>
      <dgm:t>
        <a:bodyPr/>
        <a:lstStyle/>
        <a:p>
          <a:endParaRPr lang="es-AR">
            <a:latin typeface="Söhne"/>
          </a:endParaRPr>
        </a:p>
      </dgm:t>
    </dgm:pt>
    <dgm:pt modelId="{31BF3918-B9E4-4A30-8374-6133EC9BBC15}" type="sibTrans" cxnId="{02E3538A-82B4-4989-B8D1-87F250295FD7}">
      <dgm:prSet/>
      <dgm:spPr/>
      <dgm:t>
        <a:bodyPr/>
        <a:lstStyle/>
        <a:p>
          <a:endParaRPr lang="es-AR">
            <a:latin typeface="Söhne"/>
          </a:endParaRPr>
        </a:p>
      </dgm:t>
    </dgm:pt>
    <dgm:pt modelId="{F38339A5-3965-420A-A84D-7747AE418555}" type="pres">
      <dgm:prSet presAssocID="{21D46DD2-FA66-40CF-BE40-2BC9C47073C8}" presName="linear" presStyleCnt="0">
        <dgm:presLayoutVars>
          <dgm:dir/>
          <dgm:animLvl val="lvl"/>
          <dgm:resizeHandles val="exact"/>
        </dgm:presLayoutVars>
      </dgm:prSet>
      <dgm:spPr/>
    </dgm:pt>
    <dgm:pt modelId="{08BE94F2-29B9-4FF5-8933-248BE244A773}" type="pres">
      <dgm:prSet presAssocID="{C3D4ED41-C8B4-4BA3-82AE-CC0CCF409D69}" presName="parentLin" presStyleCnt="0"/>
      <dgm:spPr/>
    </dgm:pt>
    <dgm:pt modelId="{19E9F268-DDE0-410F-A5A1-18D5076F8A30}" type="pres">
      <dgm:prSet presAssocID="{C3D4ED41-C8B4-4BA3-82AE-CC0CCF409D69}" presName="parentLeftMargin" presStyleLbl="node1" presStyleIdx="0" presStyleCnt="5"/>
      <dgm:spPr/>
    </dgm:pt>
    <dgm:pt modelId="{DF41FAA9-6F68-4417-A5B5-356C81088DEF}" type="pres">
      <dgm:prSet presAssocID="{C3D4ED41-C8B4-4BA3-82AE-CC0CCF409D69}" presName="parentText" presStyleLbl="node1" presStyleIdx="0" presStyleCnt="5">
        <dgm:presLayoutVars>
          <dgm:chMax val="0"/>
          <dgm:bulletEnabled val="1"/>
        </dgm:presLayoutVars>
      </dgm:prSet>
      <dgm:spPr/>
    </dgm:pt>
    <dgm:pt modelId="{BB02DF1A-3EAD-4775-8F13-DBF4411DE605}" type="pres">
      <dgm:prSet presAssocID="{C3D4ED41-C8B4-4BA3-82AE-CC0CCF409D69}" presName="negativeSpace" presStyleCnt="0"/>
      <dgm:spPr/>
    </dgm:pt>
    <dgm:pt modelId="{D80B71A9-9D12-4E86-AF8D-8F1850F3B93B}" type="pres">
      <dgm:prSet presAssocID="{C3D4ED41-C8B4-4BA3-82AE-CC0CCF409D69}" presName="childText" presStyleLbl="conFgAcc1" presStyleIdx="0" presStyleCnt="5">
        <dgm:presLayoutVars>
          <dgm:bulletEnabled val="1"/>
        </dgm:presLayoutVars>
      </dgm:prSet>
      <dgm:spPr/>
    </dgm:pt>
    <dgm:pt modelId="{4D1E5A32-6347-4FB2-80E3-FFCA2219C4BD}" type="pres">
      <dgm:prSet presAssocID="{5A8FD090-AC51-43CF-A027-CF33E51C4DF5}" presName="spaceBetweenRectangles" presStyleCnt="0"/>
      <dgm:spPr/>
    </dgm:pt>
    <dgm:pt modelId="{5A5B549C-E4B0-4B65-B45B-E2C90CAE1BD1}" type="pres">
      <dgm:prSet presAssocID="{C9C8DBDF-6AB7-41CB-9604-04976CA8122A}" presName="parentLin" presStyleCnt="0"/>
      <dgm:spPr/>
    </dgm:pt>
    <dgm:pt modelId="{C0544FA1-FF9F-4F7B-987D-3B30CE2AD540}" type="pres">
      <dgm:prSet presAssocID="{C9C8DBDF-6AB7-41CB-9604-04976CA8122A}" presName="parentLeftMargin" presStyleLbl="node1" presStyleIdx="0" presStyleCnt="5"/>
      <dgm:spPr/>
    </dgm:pt>
    <dgm:pt modelId="{CB79EB90-F1E1-4903-8FE5-7D870479CF52}" type="pres">
      <dgm:prSet presAssocID="{C9C8DBDF-6AB7-41CB-9604-04976CA8122A}" presName="parentText" presStyleLbl="node1" presStyleIdx="1" presStyleCnt="5">
        <dgm:presLayoutVars>
          <dgm:chMax val="0"/>
          <dgm:bulletEnabled val="1"/>
        </dgm:presLayoutVars>
      </dgm:prSet>
      <dgm:spPr/>
    </dgm:pt>
    <dgm:pt modelId="{A73D0633-8036-4099-B427-1CF8227785DA}" type="pres">
      <dgm:prSet presAssocID="{C9C8DBDF-6AB7-41CB-9604-04976CA8122A}" presName="negativeSpace" presStyleCnt="0"/>
      <dgm:spPr/>
    </dgm:pt>
    <dgm:pt modelId="{CC2C293F-9E27-4566-B1F2-FC0CFF6DEA46}" type="pres">
      <dgm:prSet presAssocID="{C9C8DBDF-6AB7-41CB-9604-04976CA8122A}" presName="childText" presStyleLbl="conFgAcc1" presStyleIdx="1" presStyleCnt="5">
        <dgm:presLayoutVars>
          <dgm:bulletEnabled val="1"/>
        </dgm:presLayoutVars>
      </dgm:prSet>
      <dgm:spPr/>
    </dgm:pt>
    <dgm:pt modelId="{6CD445DE-7031-4452-9A95-20B30191D32F}" type="pres">
      <dgm:prSet presAssocID="{52F30C53-33F5-441C-9B68-30AB0A0BE542}" presName="spaceBetweenRectangles" presStyleCnt="0"/>
      <dgm:spPr/>
    </dgm:pt>
    <dgm:pt modelId="{D8705245-578D-428B-A7A8-8FD43FF5D841}" type="pres">
      <dgm:prSet presAssocID="{B44B4BCC-9199-4406-A32E-3F3796E8A082}" presName="parentLin" presStyleCnt="0"/>
      <dgm:spPr/>
    </dgm:pt>
    <dgm:pt modelId="{CC538BF4-D987-4E0C-98FB-0C511D5CA2BA}" type="pres">
      <dgm:prSet presAssocID="{B44B4BCC-9199-4406-A32E-3F3796E8A082}" presName="parentLeftMargin" presStyleLbl="node1" presStyleIdx="1" presStyleCnt="5"/>
      <dgm:spPr/>
    </dgm:pt>
    <dgm:pt modelId="{F6154623-DA96-4287-9D3E-E2875E96F3FF}" type="pres">
      <dgm:prSet presAssocID="{B44B4BCC-9199-4406-A32E-3F3796E8A082}" presName="parentText" presStyleLbl="node1" presStyleIdx="2" presStyleCnt="5">
        <dgm:presLayoutVars>
          <dgm:chMax val="0"/>
          <dgm:bulletEnabled val="1"/>
        </dgm:presLayoutVars>
      </dgm:prSet>
      <dgm:spPr/>
    </dgm:pt>
    <dgm:pt modelId="{C33B8788-4E74-4B26-B446-CE99A2F33F6C}" type="pres">
      <dgm:prSet presAssocID="{B44B4BCC-9199-4406-A32E-3F3796E8A082}" presName="negativeSpace" presStyleCnt="0"/>
      <dgm:spPr/>
    </dgm:pt>
    <dgm:pt modelId="{1CEC7547-6A54-4D68-BB60-D321AB116226}" type="pres">
      <dgm:prSet presAssocID="{B44B4BCC-9199-4406-A32E-3F3796E8A082}" presName="childText" presStyleLbl="conFgAcc1" presStyleIdx="2" presStyleCnt="5">
        <dgm:presLayoutVars>
          <dgm:bulletEnabled val="1"/>
        </dgm:presLayoutVars>
      </dgm:prSet>
      <dgm:spPr/>
    </dgm:pt>
    <dgm:pt modelId="{2C77B716-5875-4FBF-8C8F-CCDF93FB5753}" type="pres">
      <dgm:prSet presAssocID="{75637F27-2609-4B0A-B6B6-1499D38EFCC7}" presName="spaceBetweenRectangles" presStyleCnt="0"/>
      <dgm:spPr/>
    </dgm:pt>
    <dgm:pt modelId="{9BF9A28D-A016-4996-A565-44078F92158C}" type="pres">
      <dgm:prSet presAssocID="{E89C8636-ECF5-47D6-B137-987F9D8879FC}" presName="parentLin" presStyleCnt="0"/>
      <dgm:spPr/>
    </dgm:pt>
    <dgm:pt modelId="{0E4214DF-6BB1-4582-9589-FF1A1072F537}" type="pres">
      <dgm:prSet presAssocID="{E89C8636-ECF5-47D6-B137-987F9D8879FC}" presName="parentLeftMargin" presStyleLbl="node1" presStyleIdx="2" presStyleCnt="5"/>
      <dgm:spPr/>
    </dgm:pt>
    <dgm:pt modelId="{E84832BC-9BA0-4FBB-862E-4A3419B9B87C}" type="pres">
      <dgm:prSet presAssocID="{E89C8636-ECF5-47D6-B137-987F9D8879FC}" presName="parentText" presStyleLbl="node1" presStyleIdx="3" presStyleCnt="5">
        <dgm:presLayoutVars>
          <dgm:chMax val="0"/>
          <dgm:bulletEnabled val="1"/>
        </dgm:presLayoutVars>
      </dgm:prSet>
      <dgm:spPr/>
    </dgm:pt>
    <dgm:pt modelId="{72E5786A-5B4F-4609-BC95-B9F2D6D80670}" type="pres">
      <dgm:prSet presAssocID="{E89C8636-ECF5-47D6-B137-987F9D8879FC}" presName="negativeSpace" presStyleCnt="0"/>
      <dgm:spPr/>
    </dgm:pt>
    <dgm:pt modelId="{3100361A-3E58-477D-8FB5-97A3C34FB914}" type="pres">
      <dgm:prSet presAssocID="{E89C8636-ECF5-47D6-B137-987F9D8879FC}" presName="childText" presStyleLbl="conFgAcc1" presStyleIdx="3" presStyleCnt="5">
        <dgm:presLayoutVars>
          <dgm:bulletEnabled val="1"/>
        </dgm:presLayoutVars>
      </dgm:prSet>
      <dgm:spPr/>
    </dgm:pt>
    <dgm:pt modelId="{2E4CACC9-691F-4DA4-93C6-549C3FA56D0A}" type="pres">
      <dgm:prSet presAssocID="{CDF31191-5F3E-44EB-9D1F-42680FE2147C}" presName="spaceBetweenRectangles" presStyleCnt="0"/>
      <dgm:spPr/>
    </dgm:pt>
    <dgm:pt modelId="{C7B22612-E174-43C1-876F-D4EAF07C7A4F}" type="pres">
      <dgm:prSet presAssocID="{4ADC3C0C-A523-4620-9CB4-C0D960A1319B}" presName="parentLin" presStyleCnt="0"/>
      <dgm:spPr/>
    </dgm:pt>
    <dgm:pt modelId="{F30A03A2-3692-4883-92A4-480486FE119A}" type="pres">
      <dgm:prSet presAssocID="{4ADC3C0C-A523-4620-9CB4-C0D960A1319B}" presName="parentLeftMargin" presStyleLbl="node1" presStyleIdx="3" presStyleCnt="5"/>
      <dgm:spPr/>
    </dgm:pt>
    <dgm:pt modelId="{CBD253C5-6B68-4055-B722-76727BC0779E}" type="pres">
      <dgm:prSet presAssocID="{4ADC3C0C-A523-4620-9CB4-C0D960A1319B}" presName="parentText" presStyleLbl="node1" presStyleIdx="4" presStyleCnt="5">
        <dgm:presLayoutVars>
          <dgm:chMax val="0"/>
          <dgm:bulletEnabled val="1"/>
        </dgm:presLayoutVars>
      </dgm:prSet>
      <dgm:spPr/>
    </dgm:pt>
    <dgm:pt modelId="{EC6A493D-62C7-464D-AF10-B29AA9FA3722}" type="pres">
      <dgm:prSet presAssocID="{4ADC3C0C-A523-4620-9CB4-C0D960A1319B}" presName="negativeSpace" presStyleCnt="0"/>
      <dgm:spPr/>
    </dgm:pt>
    <dgm:pt modelId="{74E8A8BB-A7F2-4B6F-BF74-FBA289654674}" type="pres">
      <dgm:prSet presAssocID="{4ADC3C0C-A523-4620-9CB4-C0D960A1319B}" presName="childText" presStyleLbl="conFgAcc1" presStyleIdx="4" presStyleCnt="5">
        <dgm:presLayoutVars>
          <dgm:bulletEnabled val="1"/>
        </dgm:presLayoutVars>
      </dgm:prSet>
      <dgm:spPr/>
    </dgm:pt>
  </dgm:ptLst>
  <dgm:cxnLst>
    <dgm:cxn modelId="{8573D707-D168-4FC5-B6B6-3ABE9953E742}" srcId="{E89C8636-ECF5-47D6-B137-987F9D8879FC}" destId="{7C58DFE3-FBF7-471E-9A57-BD8B4B2DE2FA}" srcOrd="0" destOrd="0" parTransId="{7AE87B07-4FE6-49B1-A18C-3181002A1C7C}" sibTransId="{38B17BDB-5589-4785-8077-003D3E75715F}"/>
    <dgm:cxn modelId="{C792B90B-2781-4AAE-928D-078098CC7656}" srcId="{21D46DD2-FA66-40CF-BE40-2BC9C47073C8}" destId="{E89C8636-ECF5-47D6-B137-987F9D8879FC}" srcOrd="3" destOrd="0" parTransId="{A1815BDB-D7A1-49B4-9EBB-5EFB26C4F829}" sibTransId="{CDF31191-5F3E-44EB-9D1F-42680FE2147C}"/>
    <dgm:cxn modelId="{800E0B0D-B9B4-48B9-B313-F5D21FA8B47B}" type="presOf" srcId="{C9C8DBDF-6AB7-41CB-9604-04976CA8122A}" destId="{C0544FA1-FF9F-4F7B-987D-3B30CE2AD540}" srcOrd="0" destOrd="0" presId="urn:microsoft.com/office/officeart/2005/8/layout/list1"/>
    <dgm:cxn modelId="{5815CE35-95A4-4EC7-A128-F269152CB073}" type="presOf" srcId="{7FCC9FB3-149F-411C-8112-BBD190E188A5}" destId="{1CEC7547-6A54-4D68-BB60-D321AB116226}" srcOrd="0" destOrd="0" presId="urn:microsoft.com/office/officeart/2005/8/layout/list1"/>
    <dgm:cxn modelId="{B8AA4936-951C-4215-9A5E-BA71BC081A1B}" type="presOf" srcId="{4ADC3C0C-A523-4620-9CB4-C0D960A1319B}" destId="{CBD253C5-6B68-4055-B722-76727BC0779E}" srcOrd="1" destOrd="0" presId="urn:microsoft.com/office/officeart/2005/8/layout/list1"/>
    <dgm:cxn modelId="{899E6738-F071-497E-9352-7A763FF006D7}" type="presOf" srcId="{C9C8DBDF-6AB7-41CB-9604-04976CA8122A}" destId="{CB79EB90-F1E1-4903-8FE5-7D870479CF52}" srcOrd="1" destOrd="0" presId="urn:microsoft.com/office/officeart/2005/8/layout/list1"/>
    <dgm:cxn modelId="{7C28F03D-69B1-47E2-82C7-32003F668CBB}" srcId="{21D46DD2-FA66-40CF-BE40-2BC9C47073C8}" destId="{C9C8DBDF-6AB7-41CB-9604-04976CA8122A}" srcOrd="1" destOrd="0" parTransId="{4188BEF2-9DE9-4B4E-A051-98EBEB2EECE4}" sibTransId="{52F30C53-33F5-441C-9B68-30AB0A0BE542}"/>
    <dgm:cxn modelId="{EF57C23F-B6AA-4394-B280-0794A23E37AC}" type="presOf" srcId="{E89C8636-ECF5-47D6-B137-987F9D8879FC}" destId="{E84832BC-9BA0-4FBB-862E-4A3419B9B87C}" srcOrd="1" destOrd="0" presId="urn:microsoft.com/office/officeart/2005/8/layout/list1"/>
    <dgm:cxn modelId="{D371CD47-9571-425E-8308-2823CCD49DDC}" srcId="{21D46DD2-FA66-40CF-BE40-2BC9C47073C8}" destId="{B44B4BCC-9199-4406-A32E-3F3796E8A082}" srcOrd="2" destOrd="0" parTransId="{025BCDF4-C225-4D26-9AE9-63E9C68215DE}" sibTransId="{75637F27-2609-4B0A-B6B6-1499D38EFCC7}"/>
    <dgm:cxn modelId="{AD7F286C-7A29-4DB3-8730-55DDED749F75}" srcId="{21D46DD2-FA66-40CF-BE40-2BC9C47073C8}" destId="{4ADC3C0C-A523-4620-9CB4-C0D960A1319B}" srcOrd="4" destOrd="0" parTransId="{D19AC6E2-7866-4428-A0D4-49459272204B}" sibTransId="{8CBBE7DA-652C-43EF-B6A3-F06A60F7ADAC}"/>
    <dgm:cxn modelId="{DCD69A74-8A1E-4EBA-B8FA-4E3FF2C834DB}" type="presOf" srcId="{B44B4BCC-9199-4406-A32E-3F3796E8A082}" destId="{CC538BF4-D987-4E0C-98FB-0C511D5CA2BA}" srcOrd="0" destOrd="0" presId="urn:microsoft.com/office/officeart/2005/8/layout/list1"/>
    <dgm:cxn modelId="{CB0EB57E-0F6C-4EE9-BCEB-72AA65432027}" srcId="{C9C8DBDF-6AB7-41CB-9604-04976CA8122A}" destId="{A4CF147D-DE36-490E-B16E-EDB8655F6CDC}" srcOrd="0" destOrd="0" parTransId="{1A649AAC-F6E9-40F4-99F7-51CEFDB773FB}" sibTransId="{7C0B102A-49DC-4C28-95E9-0AD673D32246}"/>
    <dgm:cxn modelId="{02E3538A-82B4-4989-B8D1-87F250295FD7}" srcId="{4ADC3C0C-A523-4620-9CB4-C0D960A1319B}" destId="{34CC9567-AB80-41CC-B663-ED7F0FE2A234}" srcOrd="0" destOrd="0" parTransId="{B9A18134-9DB4-46B0-8400-C66E735E65B9}" sibTransId="{31BF3918-B9E4-4A30-8374-6133EC9BBC15}"/>
    <dgm:cxn modelId="{CCFB0299-7817-412C-B036-587AF976C91F}" srcId="{C9C8DBDF-6AB7-41CB-9604-04976CA8122A}" destId="{064F57AF-BA5C-4BAA-BF3B-0179628B01A3}" srcOrd="1" destOrd="0" parTransId="{594DD924-D9D4-4A0E-A870-39E29C5BBBCC}" sibTransId="{D7C12960-ECFF-4321-AFA5-379185ABBDB7}"/>
    <dgm:cxn modelId="{E52DF5A9-1391-4531-B0AC-A766E593EC28}" type="presOf" srcId="{2C6E7B93-5E78-4785-A5EB-F4D8DE0C3F17}" destId="{D80B71A9-9D12-4E86-AF8D-8F1850F3B93B}" srcOrd="0" destOrd="0" presId="urn:microsoft.com/office/officeart/2005/8/layout/list1"/>
    <dgm:cxn modelId="{A68E0FAC-75E9-4A41-A467-4CA0235DD42C}" type="presOf" srcId="{E89C8636-ECF5-47D6-B137-987F9D8879FC}" destId="{0E4214DF-6BB1-4582-9589-FF1A1072F537}" srcOrd="0" destOrd="0" presId="urn:microsoft.com/office/officeart/2005/8/layout/list1"/>
    <dgm:cxn modelId="{080A5FB4-ECD6-49E4-A68A-AB5B931BD208}" type="presOf" srcId="{C3D4ED41-C8B4-4BA3-82AE-CC0CCF409D69}" destId="{19E9F268-DDE0-410F-A5A1-18D5076F8A30}" srcOrd="0" destOrd="0" presId="urn:microsoft.com/office/officeart/2005/8/layout/list1"/>
    <dgm:cxn modelId="{699AB8BA-15F5-4F94-BD48-8E5C48D10F2C}" type="presOf" srcId="{064F57AF-BA5C-4BAA-BF3B-0179628B01A3}" destId="{CC2C293F-9E27-4566-B1F2-FC0CFF6DEA46}" srcOrd="0" destOrd="1" presId="urn:microsoft.com/office/officeart/2005/8/layout/list1"/>
    <dgm:cxn modelId="{ABB31CBF-BCFB-4817-9C92-049BFED7A1B3}" type="presOf" srcId="{7C58DFE3-FBF7-471E-9A57-BD8B4B2DE2FA}" destId="{3100361A-3E58-477D-8FB5-97A3C34FB914}" srcOrd="0" destOrd="0" presId="urn:microsoft.com/office/officeart/2005/8/layout/list1"/>
    <dgm:cxn modelId="{922716C4-A0FA-4BED-8BB1-EEFB627C23C3}" type="presOf" srcId="{34CC9567-AB80-41CC-B663-ED7F0FE2A234}" destId="{74E8A8BB-A7F2-4B6F-BF74-FBA289654674}" srcOrd="0" destOrd="0" presId="urn:microsoft.com/office/officeart/2005/8/layout/list1"/>
    <dgm:cxn modelId="{7823D1C6-BDA3-41B8-90B3-0066FB658DBF}" srcId="{C3D4ED41-C8B4-4BA3-82AE-CC0CCF409D69}" destId="{2C6E7B93-5E78-4785-A5EB-F4D8DE0C3F17}" srcOrd="0" destOrd="0" parTransId="{AAE2EBCE-93B5-4665-B135-D59B64C22DCE}" sibTransId="{D6F2A610-AD97-4FF2-9946-AD06AE800D4A}"/>
    <dgm:cxn modelId="{E7B894DB-DE5A-4912-BA73-8C520FFB1AB9}" srcId="{21D46DD2-FA66-40CF-BE40-2BC9C47073C8}" destId="{C3D4ED41-C8B4-4BA3-82AE-CC0CCF409D69}" srcOrd="0" destOrd="0" parTransId="{422D944C-2E0C-4821-BEAB-8785EE4BE2A4}" sibTransId="{5A8FD090-AC51-43CF-A027-CF33E51C4DF5}"/>
    <dgm:cxn modelId="{D9C66CE0-7455-4E24-A643-B6B883060F5E}" type="presOf" srcId="{A4CF147D-DE36-490E-B16E-EDB8655F6CDC}" destId="{CC2C293F-9E27-4566-B1F2-FC0CFF6DEA46}" srcOrd="0" destOrd="0" presId="urn:microsoft.com/office/officeart/2005/8/layout/list1"/>
    <dgm:cxn modelId="{52281BE2-34CF-4B24-B6C2-611D066FD906}" type="presOf" srcId="{B44B4BCC-9199-4406-A32E-3F3796E8A082}" destId="{F6154623-DA96-4287-9D3E-E2875E96F3FF}" srcOrd="1" destOrd="0" presId="urn:microsoft.com/office/officeart/2005/8/layout/list1"/>
    <dgm:cxn modelId="{960156E2-6055-454D-B12D-636DCEDA37F9}" type="presOf" srcId="{C3D4ED41-C8B4-4BA3-82AE-CC0CCF409D69}" destId="{DF41FAA9-6F68-4417-A5B5-356C81088DEF}" srcOrd="1" destOrd="0" presId="urn:microsoft.com/office/officeart/2005/8/layout/list1"/>
    <dgm:cxn modelId="{D8B487E8-D3EE-4E29-8E1E-04F16EC6FA54}" type="presOf" srcId="{21D46DD2-FA66-40CF-BE40-2BC9C47073C8}" destId="{F38339A5-3965-420A-A84D-7747AE418555}" srcOrd="0" destOrd="0" presId="urn:microsoft.com/office/officeart/2005/8/layout/list1"/>
    <dgm:cxn modelId="{B1AF17F9-2411-48F6-B7E9-27DFBBFB0491}" type="presOf" srcId="{4ADC3C0C-A523-4620-9CB4-C0D960A1319B}" destId="{F30A03A2-3692-4883-92A4-480486FE119A}" srcOrd="0" destOrd="0" presId="urn:microsoft.com/office/officeart/2005/8/layout/list1"/>
    <dgm:cxn modelId="{B3F0C7FE-E075-4410-8AFE-3C0F5E1AF814}" srcId="{B44B4BCC-9199-4406-A32E-3F3796E8A082}" destId="{7FCC9FB3-149F-411C-8112-BBD190E188A5}" srcOrd="0" destOrd="0" parTransId="{9AEBBC56-23ED-44E3-8ED7-DB36E3AD953E}" sibTransId="{4EB04888-1C7A-4B7B-B736-CB7C4BCF7BF1}"/>
    <dgm:cxn modelId="{7355E5E3-C181-462E-9392-C733DFE0312E}" type="presParOf" srcId="{F38339A5-3965-420A-A84D-7747AE418555}" destId="{08BE94F2-29B9-4FF5-8933-248BE244A773}" srcOrd="0" destOrd="0" presId="urn:microsoft.com/office/officeart/2005/8/layout/list1"/>
    <dgm:cxn modelId="{AA1D031A-3D2A-4E30-AD96-B371F115E684}" type="presParOf" srcId="{08BE94F2-29B9-4FF5-8933-248BE244A773}" destId="{19E9F268-DDE0-410F-A5A1-18D5076F8A30}" srcOrd="0" destOrd="0" presId="urn:microsoft.com/office/officeart/2005/8/layout/list1"/>
    <dgm:cxn modelId="{BACD3C42-7310-425F-95B3-C2BD213926AD}" type="presParOf" srcId="{08BE94F2-29B9-4FF5-8933-248BE244A773}" destId="{DF41FAA9-6F68-4417-A5B5-356C81088DEF}" srcOrd="1" destOrd="0" presId="urn:microsoft.com/office/officeart/2005/8/layout/list1"/>
    <dgm:cxn modelId="{E767BA80-79D4-4F1C-8B0B-F21F25C16FA2}" type="presParOf" srcId="{F38339A5-3965-420A-A84D-7747AE418555}" destId="{BB02DF1A-3EAD-4775-8F13-DBF4411DE605}" srcOrd="1" destOrd="0" presId="urn:microsoft.com/office/officeart/2005/8/layout/list1"/>
    <dgm:cxn modelId="{0FA64DDE-1FF2-43F2-80D1-8E8EAB3A6989}" type="presParOf" srcId="{F38339A5-3965-420A-A84D-7747AE418555}" destId="{D80B71A9-9D12-4E86-AF8D-8F1850F3B93B}" srcOrd="2" destOrd="0" presId="urn:microsoft.com/office/officeart/2005/8/layout/list1"/>
    <dgm:cxn modelId="{6AE53EE2-3793-40A9-B986-8B3B7339B453}" type="presParOf" srcId="{F38339A5-3965-420A-A84D-7747AE418555}" destId="{4D1E5A32-6347-4FB2-80E3-FFCA2219C4BD}" srcOrd="3" destOrd="0" presId="urn:microsoft.com/office/officeart/2005/8/layout/list1"/>
    <dgm:cxn modelId="{151412B2-258A-4C97-BBBE-F55DD03784F3}" type="presParOf" srcId="{F38339A5-3965-420A-A84D-7747AE418555}" destId="{5A5B549C-E4B0-4B65-B45B-E2C90CAE1BD1}" srcOrd="4" destOrd="0" presId="urn:microsoft.com/office/officeart/2005/8/layout/list1"/>
    <dgm:cxn modelId="{90AB8918-4B8E-4E5E-AC88-6DEE109879A4}" type="presParOf" srcId="{5A5B549C-E4B0-4B65-B45B-E2C90CAE1BD1}" destId="{C0544FA1-FF9F-4F7B-987D-3B30CE2AD540}" srcOrd="0" destOrd="0" presId="urn:microsoft.com/office/officeart/2005/8/layout/list1"/>
    <dgm:cxn modelId="{ADF2B259-9216-43FF-8D6F-F92950D73605}" type="presParOf" srcId="{5A5B549C-E4B0-4B65-B45B-E2C90CAE1BD1}" destId="{CB79EB90-F1E1-4903-8FE5-7D870479CF52}" srcOrd="1" destOrd="0" presId="urn:microsoft.com/office/officeart/2005/8/layout/list1"/>
    <dgm:cxn modelId="{79750DF8-FEAA-4B42-A65F-7B6A598EB236}" type="presParOf" srcId="{F38339A5-3965-420A-A84D-7747AE418555}" destId="{A73D0633-8036-4099-B427-1CF8227785DA}" srcOrd="5" destOrd="0" presId="urn:microsoft.com/office/officeart/2005/8/layout/list1"/>
    <dgm:cxn modelId="{D8EA380D-993F-4632-B81B-C340D3BF6073}" type="presParOf" srcId="{F38339A5-3965-420A-A84D-7747AE418555}" destId="{CC2C293F-9E27-4566-B1F2-FC0CFF6DEA46}" srcOrd="6" destOrd="0" presId="urn:microsoft.com/office/officeart/2005/8/layout/list1"/>
    <dgm:cxn modelId="{2853A8EF-C309-4FE4-AFF5-3C3F9A364AC8}" type="presParOf" srcId="{F38339A5-3965-420A-A84D-7747AE418555}" destId="{6CD445DE-7031-4452-9A95-20B30191D32F}" srcOrd="7" destOrd="0" presId="urn:microsoft.com/office/officeart/2005/8/layout/list1"/>
    <dgm:cxn modelId="{878C460E-373B-4D15-8683-68509E34A863}" type="presParOf" srcId="{F38339A5-3965-420A-A84D-7747AE418555}" destId="{D8705245-578D-428B-A7A8-8FD43FF5D841}" srcOrd="8" destOrd="0" presId="urn:microsoft.com/office/officeart/2005/8/layout/list1"/>
    <dgm:cxn modelId="{1B9E1096-00F1-49D7-8A32-F1F62DA9D5A2}" type="presParOf" srcId="{D8705245-578D-428B-A7A8-8FD43FF5D841}" destId="{CC538BF4-D987-4E0C-98FB-0C511D5CA2BA}" srcOrd="0" destOrd="0" presId="urn:microsoft.com/office/officeart/2005/8/layout/list1"/>
    <dgm:cxn modelId="{0B143F7A-64AC-4283-92ED-739A3997D5AD}" type="presParOf" srcId="{D8705245-578D-428B-A7A8-8FD43FF5D841}" destId="{F6154623-DA96-4287-9D3E-E2875E96F3FF}" srcOrd="1" destOrd="0" presId="urn:microsoft.com/office/officeart/2005/8/layout/list1"/>
    <dgm:cxn modelId="{0FF3EE89-F0F0-4D3E-A004-DBA3EF21EB05}" type="presParOf" srcId="{F38339A5-3965-420A-A84D-7747AE418555}" destId="{C33B8788-4E74-4B26-B446-CE99A2F33F6C}" srcOrd="9" destOrd="0" presId="urn:microsoft.com/office/officeart/2005/8/layout/list1"/>
    <dgm:cxn modelId="{843FCAEB-49C7-489B-87AA-B760E9DEA25F}" type="presParOf" srcId="{F38339A5-3965-420A-A84D-7747AE418555}" destId="{1CEC7547-6A54-4D68-BB60-D321AB116226}" srcOrd="10" destOrd="0" presId="urn:microsoft.com/office/officeart/2005/8/layout/list1"/>
    <dgm:cxn modelId="{1CD021F5-A450-4A6A-896F-F8F06E9A0E4A}" type="presParOf" srcId="{F38339A5-3965-420A-A84D-7747AE418555}" destId="{2C77B716-5875-4FBF-8C8F-CCDF93FB5753}" srcOrd="11" destOrd="0" presId="urn:microsoft.com/office/officeart/2005/8/layout/list1"/>
    <dgm:cxn modelId="{A9858BFD-36DE-480B-A474-D752A3B0C348}" type="presParOf" srcId="{F38339A5-3965-420A-A84D-7747AE418555}" destId="{9BF9A28D-A016-4996-A565-44078F92158C}" srcOrd="12" destOrd="0" presId="urn:microsoft.com/office/officeart/2005/8/layout/list1"/>
    <dgm:cxn modelId="{1D676C64-5E5D-460B-8C0A-F5B0C9B7038E}" type="presParOf" srcId="{9BF9A28D-A016-4996-A565-44078F92158C}" destId="{0E4214DF-6BB1-4582-9589-FF1A1072F537}" srcOrd="0" destOrd="0" presId="urn:microsoft.com/office/officeart/2005/8/layout/list1"/>
    <dgm:cxn modelId="{E71E71F8-0210-4844-9274-C1ACA890DB18}" type="presParOf" srcId="{9BF9A28D-A016-4996-A565-44078F92158C}" destId="{E84832BC-9BA0-4FBB-862E-4A3419B9B87C}" srcOrd="1" destOrd="0" presId="urn:microsoft.com/office/officeart/2005/8/layout/list1"/>
    <dgm:cxn modelId="{2CAE74F7-579F-4C83-8809-17B00CAF0335}" type="presParOf" srcId="{F38339A5-3965-420A-A84D-7747AE418555}" destId="{72E5786A-5B4F-4609-BC95-B9F2D6D80670}" srcOrd="13" destOrd="0" presId="urn:microsoft.com/office/officeart/2005/8/layout/list1"/>
    <dgm:cxn modelId="{61BF49A7-CA71-4959-B3E2-313C764ED0B9}" type="presParOf" srcId="{F38339A5-3965-420A-A84D-7747AE418555}" destId="{3100361A-3E58-477D-8FB5-97A3C34FB914}" srcOrd="14" destOrd="0" presId="urn:microsoft.com/office/officeart/2005/8/layout/list1"/>
    <dgm:cxn modelId="{C1217A4B-15A2-49DE-B27B-CF0D5B9DD938}" type="presParOf" srcId="{F38339A5-3965-420A-A84D-7747AE418555}" destId="{2E4CACC9-691F-4DA4-93C6-549C3FA56D0A}" srcOrd="15" destOrd="0" presId="urn:microsoft.com/office/officeart/2005/8/layout/list1"/>
    <dgm:cxn modelId="{A13470E1-CED9-4267-9514-828E5E05B145}" type="presParOf" srcId="{F38339A5-3965-420A-A84D-7747AE418555}" destId="{C7B22612-E174-43C1-876F-D4EAF07C7A4F}" srcOrd="16" destOrd="0" presId="urn:microsoft.com/office/officeart/2005/8/layout/list1"/>
    <dgm:cxn modelId="{F6BA3002-C731-453F-BF9D-37AE338B1139}" type="presParOf" srcId="{C7B22612-E174-43C1-876F-D4EAF07C7A4F}" destId="{F30A03A2-3692-4883-92A4-480486FE119A}" srcOrd="0" destOrd="0" presId="urn:microsoft.com/office/officeart/2005/8/layout/list1"/>
    <dgm:cxn modelId="{EE726043-D89D-4878-8935-5ECD5744DF01}" type="presParOf" srcId="{C7B22612-E174-43C1-876F-D4EAF07C7A4F}" destId="{CBD253C5-6B68-4055-B722-76727BC0779E}" srcOrd="1" destOrd="0" presId="urn:microsoft.com/office/officeart/2005/8/layout/list1"/>
    <dgm:cxn modelId="{09B814F0-B6B7-4EFD-B3CA-DC6DFBC32879}" type="presParOf" srcId="{F38339A5-3965-420A-A84D-7747AE418555}" destId="{EC6A493D-62C7-464D-AF10-B29AA9FA3722}" srcOrd="17" destOrd="0" presId="urn:microsoft.com/office/officeart/2005/8/layout/list1"/>
    <dgm:cxn modelId="{BBB157E0-4F05-4196-B261-AA5C1E6BD5EF}" type="presParOf" srcId="{F38339A5-3965-420A-A84D-7747AE418555}" destId="{74E8A8BB-A7F2-4B6F-BF74-FBA289654674}"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2778C5-4F12-40CD-A1C1-46215BE64D77}">
      <dsp:nvSpPr>
        <dsp:cNvPr id="0" name=""/>
        <dsp:cNvSpPr/>
      </dsp:nvSpPr>
      <dsp:spPr>
        <a:xfrm>
          <a:off x="0" y="1653"/>
          <a:ext cx="3993093" cy="4867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rgbClr val="EEFF41"/>
            </a:buClr>
            <a:buSzPts val="1400"/>
            <a:buFont typeface="Arial" panose="020B0604020202020204" pitchFamily="34" charset="0"/>
            <a:buNone/>
          </a:pPr>
          <a:r>
            <a:rPr lang="es-419" sz="1800" u="none" kern="1200" dirty="0">
              <a:latin typeface="Söhne"/>
            </a:rPr>
            <a:t>Feature Creation</a:t>
          </a:r>
          <a:endParaRPr lang="es-AR" sz="1800" u="none" kern="1200" dirty="0">
            <a:latin typeface="Söhne"/>
          </a:endParaRPr>
        </a:p>
      </dsp:txBody>
      <dsp:txXfrm>
        <a:off x="23760" y="25413"/>
        <a:ext cx="3945573" cy="439200"/>
      </dsp:txXfrm>
    </dsp:sp>
    <dsp:sp modelId="{9C48C8B7-3714-4D83-975B-DD95C324C196}">
      <dsp:nvSpPr>
        <dsp:cNvPr id="0" name=""/>
        <dsp:cNvSpPr/>
      </dsp:nvSpPr>
      <dsp:spPr>
        <a:xfrm>
          <a:off x="0" y="563253"/>
          <a:ext cx="3993093" cy="48672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rgbClr val="EEFF41"/>
            </a:buClr>
            <a:buSzPts val="1400"/>
            <a:buFont typeface="Arial" panose="020B0604020202020204" pitchFamily="34" charset="0"/>
            <a:buNone/>
          </a:pPr>
          <a:r>
            <a:rPr lang="es-419" sz="1800" u="none" kern="1200" dirty="0">
              <a:latin typeface="Söhne"/>
            </a:rPr>
            <a:t>Feature Cleaning</a:t>
          </a:r>
          <a:endParaRPr lang="es-AR" sz="1800" u="none" kern="1200" dirty="0">
            <a:latin typeface="Söhne"/>
          </a:endParaRPr>
        </a:p>
      </dsp:txBody>
      <dsp:txXfrm>
        <a:off x="23760" y="587013"/>
        <a:ext cx="3945573" cy="439200"/>
      </dsp:txXfrm>
    </dsp:sp>
    <dsp:sp modelId="{BF3690EE-B86B-43A6-9276-B8B2D8AB0577}">
      <dsp:nvSpPr>
        <dsp:cNvPr id="0" name=""/>
        <dsp:cNvSpPr/>
      </dsp:nvSpPr>
      <dsp:spPr>
        <a:xfrm>
          <a:off x="0" y="1124853"/>
          <a:ext cx="3993093" cy="48672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rgbClr val="EEFF41"/>
            </a:buClr>
            <a:buSzPts val="1400"/>
            <a:buFont typeface="Arial" panose="020B0604020202020204" pitchFamily="34" charset="0"/>
            <a:buNone/>
          </a:pPr>
          <a:r>
            <a:rPr lang="es-419" sz="1800" u="none" kern="1200" dirty="0">
              <a:latin typeface="Söhne"/>
            </a:rPr>
            <a:t>Feature </a:t>
          </a:r>
          <a:r>
            <a:rPr lang="es-AR" sz="1800" u="none" kern="1200" dirty="0">
              <a:latin typeface="Söhne"/>
            </a:rPr>
            <a:t>transformation</a:t>
          </a:r>
        </a:p>
      </dsp:txBody>
      <dsp:txXfrm>
        <a:off x="23760" y="1148613"/>
        <a:ext cx="3945573" cy="439200"/>
      </dsp:txXfrm>
    </dsp:sp>
    <dsp:sp modelId="{2BFFC8FD-6E15-4DD3-9094-C7B003628B21}">
      <dsp:nvSpPr>
        <dsp:cNvPr id="0" name=""/>
        <dsp:cNvSpPr/>
      </dsp:nvSpPr>
      <dsp:spPr>
        <a:xfrm>
          <a:off x="0" y="1686453"/>
          <a:ext cx="3993093" cy="48672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rgbClr val="EEFF41"/>
            </a:buClr>
            <a:buSzPts val="1400"/>
            <a:buFont typeface="Arial" panose="020B0604020202020204" pitchFamily="34" charset="0"/>
            <a:buNone/>
          </a:pPr>
          <a:r>
            <a:rPr lang="es-AR" sz="1800" u="none" kern="1200" dirty="0">
              <a:latin typeface="Söhne"/>
            </a:rPr>
            <a:t>Manejo de outliers</a:t>
          </a:r>
        </a:p>
      </dsp:txBody>
      <dsp:txXfrm>
        <a:off x="23760" y="1710213"/>
        <a:ext cx="3945573" cy="439200"/>
      </dsp:txXfrm>
    </dsp:sp>
    <dsp:sp modelId="{E046A3F2-47C0-4CFD-8BB0-DF8BBABFC127}">
      <dsp:nvSpPr>
        <dsp:cNvPr id="0" name=""/>
        <dsp:cNvSpPr/>
      </dsp:nvSpPr>
      <dsp:spPr>
        <a:xfrm>
          <a:off x="0" y="2248053"/>
          <a:ext cx="3993093" cy="4867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rgbClr val="EEFF41"/>
            </a:buClr>
            <a:buSzPts val="1400"/>
            <a:buFont typeface="Arial" panose="020B0604020202020204" pitchFamily="34" charset="0"/>
            <a:buNone/>
          </a:pPr>
          <a:r>
            <a:rPr lang="es-AR" sz="1800" u="none" kern="1200" dirty="0">
              <a:latin typeface="Söhne"/>
            </a:rPr>
            <a:t>Imputacion de valores nulos</a:t>
          </a:r>
        </a:p>
      </dsp:txBody>
      <dsp:txXfrm>
        <a:off x="23760" y="2271813"/>
        <a:ext cx="3945573" cy="439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0B71A9-9D12-4E86-AF8D-8F1850F3B93B}">
      <dsp:nvSpPr>
        <dsp:cNvPr id="0" name=""/>
        <dsp:cNvSpPr/>
      </dsp:nvSpPr>
      <dsp:spPr>
        <a:xfrm>
          <a:off x="0" y="197925"/>
          <a:ext cx="6440713" cy="7371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9871" tIns="270764" rIns="499871" bIns="92456" numCol="1" spcCol="1270" anchor="t" anchorCtr="0">
          <a:noAutofit/>
        </a:bodyPr>
        <a:lstStyle/>
        <a:p>
          <a:pPr marL="114300" lvl="1" indent="-114300" algn="l" defTabSz="577850">
            <a:lnSpc>
              <a:spcPct val="90000"/>
            </a:lnSpc>
            <a:spcBef>
              <a:spcPct val="0"/>
            </a:spcBef>
            <a:spcAft>
              <a:spcPct val="15000"/>
            </a:spcAft>
            <a:buChar char="•"/>
          </a:pPr>
          <a:r>
            <a:rPr lang="es-AR" sz="1300" b="0" i="0" kern="1200" dirty="0">
              <a:effectLst/>
              <a:latin typeface="Söhne"/>
            </a:rPr>
            <a:t>Se seleccionaron variables a las que se le determinó que se le realizará one hot encoding</a:t>
          </a:r>
          <a:r>
            <a:rPr lang="es-AR" sz="1300" kern="1200" dirty="0">
              <a:latin typeface="Söhne"/>
            </a:rPr>
            <a:t>, otras variables se borrarán y otras se reemplazarán.</a:t>
          </a:r>
        </a:p>
      </dsp:txBody>
      <dsp:txXfrm>
        <a:off x="0" y="197925"/>
        <a:ext cx="6440713" cy="737100"/>
      </dsp:txXfrm>
    </dsp:sp>
    <dsp:sp modelId="{DF41FAA9-6F68-4417-A5B5-356C81088DEF}">
      <dsp:nvSpPr>
        <dsp:cNvPr id="0" name=""/>
        <dsp:cNvSpPr/>
      </dsp:nvSpPr>
      <dsp:spPr>
        <a:xfrm>
          <a:off x="322035" y="6045"/>
          <a:ext cx="4508499"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411" tIns="0" rIns="170411" bIns="0" numCol="1" spcCol="1270" anchor="ctr" anchorCtr="0">
          <a:noAutofit/>
        </a:bodyPr>
        <a:lstStyle/>
        <a:p>
          <a:pPr marL="0" lvl="0" indent="0" algn="l" defTabSz="577850">
            <a:lnSpc>
              <a:spcPct val="90000"/>
            </a:lnSpc>
            <a:spcBef>
              <a:spcPct val="0"/>
            </a:spcBef>
            <a:spcAft>
              <a:spcPct val="35000"/>
            </a:spcAft>
            <a:buNone/>
          </a:pPr>
          <a:r>
            <a:rPr lang="es-ES" sz="1300" b="1" kern="1200" dirty="0">
              <a:latin typeface="Söhne"/>
            </a:rPr>
            <a:t>Feature Creation</a:t>
          </a:r>
          <a:endParaRPr lang="es-AR" sz="1300" kern="1200" dirty="0">
            <a:latin typeface="Söhne"/>
          </a:endParaRPr>
        </a:p>
      </dsp:txBody>
      <dsp:txXfrm>
        <a:off x="340769" y="24779"/>
        <a:ext cx="4471031" cy="346292"/>
      </dsp:txXfrm>
    </dsp:sp>
    <dsp:sp modelId="{CC2C293F-9E27-4566-B1F2-FC0CFF6DEA46}">
      <dsp:nvSpPr>
        <dsp:cNvPr id="0" name=""/>
        <dsp:cNvSpPr/>
      </dsp:nvSpPr>
      <dsp:spPr>
        <a:xfrm>
          <a:off x="0" y="1197105"/>
          <a:ext cx="6440713" cy="75757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9871" tIns="270764" rIns="499871" bIns="92456" numCol="1" spcCol="1270" anchor="t" anchorCtr="0">
          <a:noAutofit/>
        </a:bodyPr>
        <a:lstStyle/>
        <a:p>
          <a:pPr marL="114300" lvl="1" indent="-114300" algn="l" defTabSz="577850">
            <a:lnSpc>
              <a:spcPct val="90000"/>
            </a:lnSpc>
            <a:spcBef>
              <a:spcPct val="0"/>
            </a:spcBef>
            <a:spcAft>
              <a:spcPct val="15000"/>
            </a:spcAft>
            <a:buFontTx/>
            <a:buChar char="-"/>
          </a:pPr>
          <a:r>
            <a:rPr lang="es-AR" sz="1300" b="0" i="0" kern="1200" dirty="0">
              <a:effectLst/>
              <a:latin typeface="Söhne"/>
            </a:rPr>
            <a:t>Variables a las que se le aplic</a:t>
          </a:r>
          <a:r>
            <a:rPr lang="es-AR" sz="1300" kern="1200" dirty="0">
              <a:latin typeface="Söhne"/>
            </a:rPr>
            <a:t>ó drop</a:t>
          </a:r>
        </a:p>
        <a:p>
          <a:pPr marL="114300" lvl="1" indent="-114300" algn="l" defTabSz="577850">
            <a:lnSpc>
              <a:spcPct val="90000"/>
            </a:lnSpc>
            <a:spcBef>
              <a:spcPct val="0"/>
            </a:spcBef>
            <a:spcAft>
              <a:spcPct val="15000"/>
            </a:spcAft>
            <a:buChar char="•"/>
          </a:pPr>
          <a:r>
            <a:rPr lang="es-AR" sz="1300" kern="1200" dirty="0">
              <a:latin typeface="Söhne"/>
            </a:rPr>
            <a:t>Aplicación de One Hot Encoding</a:t>
          </a:r>
        </a:p>
      </dsp:txBody>
      <dsp:txXfrm>
        <a:off x="0" y="1197105"/>
        <a:ext cx="6440713" cy="757575"/>
      </dsp:txXfrm>
    </dsp:sp>
    <dsp:sp modelId="{CB79EB90-F1E1-4903-8FE5-7D870479CF52}">
      <dsp:nvSpPr>
        <dsp:cNvPr id="0" name=""/>
        <dsp:cNvSpPr/>
      </dsp:nvSpPr>
      <dsp:spPr>
        <a:xfrm>
          <a:off x="322035" y="1005225"/>
          <a:ext cx="4508499" cy="3837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411" tIns="0" rIns="170411" bIns="0" numCol="1" spcCol="1270" anchor="ctr" anchorCtr="0">
          <a:noAutofit/>
        </a:bodyPr>
        <a:lstStyle/>
        <a:p>
          <a:pPr marL="0" lvl="0" indent="0" algn="l" defTabSz="577850">
            <a:lnSpc>
              <a:spcPct val="90000"/>
            </a:lnSpc>
            <a:spcBef>
              <a:spcPct val="0"/>
            </a:spcBef>
            <a:spcAft>
              <a:spcPct val="35000"/>
            </a:spcAft>
            <a:buNone/>
          </a:pPr>
          <a:r>
            <a:rPr lang="es-ES" sz="1300" b="1" kern="1200" dirty="0">
              <a:latin typeface="Söhne"/>
            </a:rPr>
            <a:t>Feature Cleaning</a:t>
          </a:r>
          <a:endParaRPr lang="es-AR" sz="1300" kern="1200" dirty="0">
            <a:latin typeface="Söhne"/>
          </a:endParaRPr>
        </a:p>
      </dsp:txBody>
      <dsp:txXfrm>
        <a:off x="340769" y="1023959"/>
        <a:ext cx="4471031" cy="346292"/>
      </dsp:txXfrm>
    </dsp:sp>
    <dsp:sp modelId="{1CEC7547-6A54-4D68-BB60-D321AB116226}">
      <dsp:nvSpPr>
        <dsp:cNvPr id="0" name=""/>
        <dsp:cNvSpPr/>
      </dsp:nvSpPr>
      <dsp:spPr>
        <a:xfrm>
          <a:off x="0" y="2216760"/>
          <a:ext cx="6440713" cy="552825"/>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9871" tIns="270764" rIns="499871" bIns="92456" numCol="1" spcCol="1270" anchor="t" anchorCtr="0">
          <a:noAutofit/>
        </a:bodyPr>
        <a:lstStyle/>
        <a:p>
          <a:pPr marL="114300" lvl="1" indent="-114300" algn="l" defTabSz="577850">
            <a:lnSpc>
              <a:spcPct val="90000"/>
            </a:lnSpc>
            <a:spcBef>
              <a:spcPct val="0"/>
            </a:spcBef>
            <a:spcAft>
              <a:spcPct val="15000"/>
            </a:spcAft>
            <a:buFontTx/>
            <a:buChar char="-"/>
          </a:pPr>
          <a:r>
            <a:rPr lang="es-AR" sz="1300" b="0" i="0" kern="1200" dirty="0">
              <a:effectLst/>
              <a:latin typeface="Söhne"/>
            </a:rPr>
            <a:t>Se reducen las categorías de las variables seleccionadas</a:t>
          </a:r>
          <a:endParaRPr lang="es-AR" sz="1300" kern="1200" dirty="0">
            <a:latin typeface="Söhne"/>
          </a:endParaRPr>
        </a:p>
      </dsp:txBody>
      <dsp:txXfrm>
        <a:off x="0" y="2216760"/>
        <a:ext cx="6440713" cy="552825"/>
      </dsp:txXfrm>
    </dsp:sp>
    <dsp:sp modelId="{F6154623-DA96-4287-9D3E-E2875E96F3FF}">
      <dsp:nvSpPr>
        <dsp:cNvPr id="0" name=""/>
        <dsp:cNvSpPr/>
      </dsp:nvSpPr>
      <dsp:spPr>
        <a:xfrm>
          <a:off x="322035" y="2024880"/>
          <a:ext cx="4508499" cy="3837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411" tIns="0" rIns="170411" bIns="0" numCol="1" spcCol="1270" anchor="ctr" anchorCtr="0">
          <a:noAutofit/>
        </a:bodyPr>
        <a:lstStyle/>
        <a:p>
          <a:pPr marL="0" lvl="0" indent="0" algn="l" defTabSz="577850">
            <a:lnSpc>
              <a:spcPct val="90000"/>
            </a:lnSpc>
            <a:spcBef>
              <a:spcPct val="0"/>
            </a:spcBef>
            <a:spcAft>
              <a:spcPct val="35000"/>
            </a:spcAft>
            <a:buNone/>
          </a:pPr>
          <a:r>
            <a:rPr lang="es-ES" sz="1300" b="1" kern="1200" dirty="0">
              <a:latin typeface="Söhne"/>
            </a:rPr>
            <a:t>Feature Transformation</a:t>
          </a:r>
          <a:endParaRPr lang="es-AR" sz="1300" kern="1200" dirty="0">
            <a:latin typeface="Söhne"/>
          </a:endParaRPr>
        </a:p>
      </dsp:txBody>
      <dsp:txXfrm>
        <a:off x="340769" y="2043614"/>
        <a:ext cx="4471031" cy="346292"/>
      </dsp:txXfrm>
    </dsp:sp>
    <dsp:sp modelId="{3100361A-3E58-477D-8FB5-97A3C34FB914}">
      <dsp:nvSpPr>
        <dsp:cNvPr id="0" name=""/>
        <dsp:cNvSpPr/>
      </dsp:nvSpPr>
      <dsp:spPr>
        <a:xfrm>
          <a:off x="0" y="3031665"/>
          <a:ext cx="6440713" cy="7371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9871" tIns="270764" rIns="499871" bIns="92456" numCol="1" spcCol="1270" anchor="t" anchorCtr="0">
          <a:noAutofit/>
        </a:bodyPr>
        <a:lstStyle/>
        <a:p>
          <a:pPr marL="114300" lvl="1" indent="-114300" algn="l" defTabSz="577850">
            <a:lnSpc>
              <a:spcPct val="90000"/>
            </a:lnSpc>
            <a:spcBef>
              <a:spcPct val="0"/>
            </a:spcBef>
            <a:spcAft>
              <a:spcPct val="15000"/>
            </a:spcAft>
            <a:buChar char="•"/>
          </a:pPr>
          <a:r>
            <a:rPr lang="es-AR" sz="1300" b="0" i="0" kern="1200" dirty="0">
              <a:latin typeface="Söhne"/>
            </a:rPr>
            <a:t>Se utilizó Standard Scaler para escalar las características de las variables seleccionadas.</a:t>
          </a:r>
          <a:endParaRPr lang="es-AR" sz="1300" kern="1200" dirty="0">
            <a:latin typeface="Söhne"/>
          </a:endParaRPr>
        </a:p>
      </dsp:txBody>
      <dsp:txXfrm>
        <a:off x="0" y="3031665"/>
        <a:ext cx="6440713" cy="737100"/>
      </dsp:txXfrm>
    </dsp:sp>
    <dsp:sp modelId="{E84832BC-9BA0-4FBB-862E-4A3419B9B87C}">
      <dsp:nvSpPr>
        <dsp:cNvPr id="0" name=""/>
        <dsp:cNvSpPr/>
      </dsp:nvSpPr>
      <dsp:spPr>
        <a:xfrm>
          <a:off x="322035" y="2839785"/>
          <a:ext cx="4508499" cy="3837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411" tIns="0" rIns="170411" bIns="0" numCol="1" spcCol="1270" anchor="ctr" anchorCtr="0">
          <a:noAutofit/>
        </a:bodyPr>
        <a:lstStyle/>
        <a:p>
          <a:pPr marL="0" lvl="0" indent="0" algn="l" defTabSz="577850">
            <a:lnSpc>
              <a:spcPct val="90000"/>
            </a:lnSpc>
            <a:spcBef>
              <a:spcPct val="0"/>
            </a:spcBef>
            <a:spcAft>
              <a:spcPct val="35000"/>
            </a:spcAft>
            <a:buNone/>
          </a:pPr>
          <a:r>
            <a:rPr lang="es-AR" sz="1300" kern="1200" dirty="0">
              <a:latin typeface="Söhne"/>
            </a:rPr>
            <a:t>Outliers</a:t>
          </a:r>
        </a:p>
      </dsp:txBody>
      <dsp:txXfrm>
        <a:off x="340769" y="2858519"/>
        <a:ext cx="4471031" cy="346292"/>
      </dsp:txXfrm>
    </dsp:sp>
    <dsp:sp modelId="{74E8A8BB-A7F2-4B6F-BF74-FBA289654674}">
      <dsp:nvSpPr>
        <dsp:cNvPr id="0" name=""/>
        <dsp:cNvSpPr/>
      </dsp:nvSpPr>
      <dsp:spPr>
        <a:xfrm>
          <a:off x="0" y="4030845"/>
          <a:ext cx="6440713" cy="7371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99871" tIns="270764" rIns="499871" bIns="92456" numCol="1" spcCol="1270" anchor="t" anchorCtr="0">
          <a:noAutofit/>
        </a:bodyPr>
        <a:lstStyle/>
        <a:p>
          <a:pPr marL="114300" lvl="1" indent="-114300" algn="l" defTabSz="577850">
            <a:lnSpc>
              <a:spcPct val="90000"/>
            </a:lnSpc>
            <a:spcBef>
              <a:spcPct val="0"/>
            </a:spcBef>
            <a:spcAft>
              <a:spcPct val="15000"/>
            </a:spcAft>
            <a:buChar char="•"/>
          </a:pPr>
          <a:r>
            <a:rPr lang="es-AR" sz="1300" b="0" i="0" kern="1200" dirty="0">
              <a:latin typeface="Söhne"/>
            </a:rPr>
            <a:t>Se utilizó IterativeImputer que se utiliza para rellenar los valores faltantes en un conjunto de datos mediante un algoritmo de aprendizaje automático.</a:t>
          </a:r>
          <a:endParaRPr lang="es-AR" sz="1300" kern="1200" dirty="0">
            <a:latin typeface="Söhne"/>
          </a:endParaRPr>
        </a:p>
      </dsp:txBody>
      <dsp:txXfrm>
        <a:off x="0" y="4030845"/>
        <a:ext cx="6440713" cy="737100"/>
      </dsp:txXfrm>
    </dsp:sp>
    <dsp:sp modelId="{CBD253C5-6B68-4055-B722-76727BC0779E}">
      <dsp:nvSpPr>
        <dsp:cNvPr id="0" name=""/>
        <dsp:cNvSpPr/>
      </dsp:nvSpPr>
      <dsp:spPr>
        <a:xfrm>
          <a:off x="322035" y="3838965"/>
          <a:ext cx="4508499" cy="38376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411" tIns="0" rIns="170411" bIns="0" numCol="1" spcCol="1270" anchor="ctr" anchorCtr="0">
          <a:noAutofit/>
        </a:bodyPr>
        <a:lstStyle/>
        <a:p>
          <a:pPr marL="0" lvl="0" indent="0" algn="l" defTabSz="577850">
            <a:lnSpc>
              <a:spcPct val="90000"/>
            </a:lnSpc>
            <a:spcBef>
              <a:spcPct val="0"/>
            </a:spcBef>
            <a:spcAft>
              <a:spcPct val="35000"/>
            </a:spcAft>
            <a:buNone/>
          </a:pPr>
          <a:r>
            <a:rPr lang="es-AR" sz="1300" kern="1200" dirty="0">
              <a:latin typeface="Söhne"/>
            </a:rPr>
            <a:t>Valores Nulos</a:t>
          </a:r>
        </a:p>
      </dsp:txBody>
      <dsp:txXfrm>
        <a:off x="340769" y="3857699"/>
        <a:ext cx="447103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B786E7-5390-A6B9-1B11-CDAB615851D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64C06E82-7345-0DA5-C873-F9DDF85453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D8412B29-F97C-C0C7-B219-E147CAC9D6CA}"/>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5" name="Marcador de pie de página 4">
            <a:extLst>
              <a:ext uri="{FF2B5EF4-FFF2-40B4-BE49-F238E27FC236}">
                <a16:creationId xmlns:a16="http://schemas.microsoft.com/office/drawing/2014/main" id="{EF813DF4-5702-CA19-427D-607D1BCCEFED}"/>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0BABEF2F-F620-5838-8CD5-F083D9A8D9EE}"/>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788401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D8372A-4A38-10E8-27F4-476C1D904A51}"/>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086065B8-EA63-46FA-6F7F-84569B36F177}"/>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883F4487-FFE7-D147-CE39-CBF06C0F7304}"/>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5" name="Marcador de pie de página 4">
            <a:extLst>
              <a:ext uri="{FF2B5EF4-FFF2-40B4-BE49-F238E27FC236}">
                <a16:creationId xmlns:a16="http://schemas.microsoft.com/office/drawing/2014/main" id="{848F8C58-6027-D155-2440-8E689DC67240}"/>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42028A91-3A08-6346-C6E4-BFEDE2A55CB5}"/>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3947664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DA862B0-CCBF-7187-B6FA-F1572A81176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15714E2-7411-3125-A0B5-F6E0438ED98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3DC2A7A6-E6B0-A9C3-6AB1-DB791408A3F3}"/>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5" name="Marcador de pie de página 4">
            <a:extLst>
              <a:ext uri="{FF2B5EF4-FFF2-40B4-BE49-F238E27FC236}">
                <a16:creationId xmlns:a16="http://schemas.microsoft.com/office/drawing/2014/main" id="{AE7B9AE5-F015-0E85-2CCF-A112E9696AF7}"/>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1B704F16-ECBE-AE9A-4FCF-A6207418263B}"/>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729719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427E1A-9DB7-DD42-1347-CBC27908A9E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BB95DD8-1A14-7700-81E9-1C34A8BA0AA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49F1E8C-AE50-8B76-C027-901ED9B59BB1}"/>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5" name="Marcador de pie de página 4">
            <a:extLst>
              <a:ext uri="{FF2B5EF4-FFF2-40B4-BE49-F238E27FC236}">
                <a16:creationId xmlns:a16="http://schemas.microsoft.com/office/drawing/2014/main" id="{A0582109-0733-5DA6-34A3-0FF0A9065E21}"/>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E809C608-94DF-E1DC-EA2D-06E0152B68DF}"/>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2584235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CECDAF-289B-E118-D0FD-4473612B028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C75ABB22-A40E-A78B-794C-82092B7CC9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82E6237-169D-679D-C7BF-078D2066DDAC}"/>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5" name="Marcador de pie de página 4">
            <a:extLst>
              <a:ext uri="{FF2B5EF4-FFF2-40B4-BE49-F238E27FC236}">
                <a16:creationId xmlns:a16="http://schemas.microsoft.com/office/drawing/2014/main" id="{9D837302-C245-9D64-5A28-B549D1612DF8}"/>
              </a:ext>
            </a:extLst>
          </p:cNvPr>
          <p:cNvSpPr>
            <a:spLocks noGrp="1"/>
          </p:cNvSpPr>
          <p:nvPr>
            <p:ph type="ftr" sz="quarter" idx="11"/>
          </p:nvPr>
        </p:nvSpPr>
        <p:spPr/>
        <p:txBody>
          <a:bodyPr/>
          <a:lstStyle/>
          <a:p>
            <a:endParaRPr lang="es-AR" dirty="0"/>
          </a:p>
        </p:txBody>
      </p:sp>
      <p:sp>
        <p:nvSpPr>
          <p:cNvPr id="6" name="Marcador de número de diapositiva 5">
            <a:extLst>
              <a:ext uri="{FF2B5EF4-FFF2-40B4-BE49-F238E27FC236}">
                <a16:creationId xmlns:a16="http://schemas.microsoft.com/office/drawing/2014/main" id="{12F36E05-459E-99B6-740D-0889F1766844}"/>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1486116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55E395-DA55-3F3B-D7A5-9A92A35623F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62148E9-3C99-A81A-51CE-7497EB4763F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67D6D56C-4175-D9F8-97E8-88245C1ECAC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534BB02B-DF56-8263-E612-1D1AED9DCC24}"/>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6" name="Marcador de pie de página 5">
            <a:extLst>
              <a:ext uri="{FF2B5EF4-FFF2-40B4-BE49-F238E27FC236}">
                <a16:creationId xmlns:a16="http://schemas.microsoft.com/office/drawing/2014/main" id="{556679A6-329E-93FC-9AA2-68429777BD34}"/>
              </a:ext>
            </a:extLst>
          </p:cNvPr>
          <p:cNvSpPr>
            <a:spLocks noGrp="1"/>
          </p:cNvSpPr>
          <p:nvPr>
            <p:ph type="ftr" sz="quarter" idx="11"/>
          </p:nvPr>
        </p:nvSpPr>
        <p:spPr/>
        <p:txBody>
          <a:bodyPr/>
          <a:lstStyle/>
          <a:p>
            <a:endParaRPr lang="es-AR" dirty="0"/>
          </a:p>
        </p:txBody>
      </p:sp>
      <p:sp>
        <p:nvSpPr>
          <p:cNvPr id="7" name="Marcador de número de diapositiva 6">
            <a:extLst>
              <a:ext uri="{FF2B5EF4-FFF2-40B4-BE49-F238E27FC236}">
                <a16:creationId xmlns:a16="http://schemas.microsoft.com/office/drawing/2014/main" id="{1952DE1D-99D6-DFA6-D18A-208FFCEB5214}"/>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82984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A3A86-8CCB-AA6E-D0E6-EA266EB6F23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5C069F26-5001-AE68-8419-903D461CCF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FB0DE2F-3B8D-9EFE-4C2D-4A4D2B7A336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78F30AF-ADC6-54F9-2782-181D25B041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549018F-5E47-4BFA-BECC-FEAAF84C63B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20D0A05F-72C6-3DF5-3E16-67929FFE62B5}"/>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8" name="Marcador de pie de página 7">
            <a:extLst>
              <a:ext uri="{FF2B5EF4-FFF2-40B4-BE49-F238E27FC236}">
                <a16:creationId xmlns:a16="http://schemas.microsoft.com/office/drawing/2014/main" id="{C2C90A7C-56DA-17C4-62E9-1C052EFC3BFF}"/>
              </a:ext>
            </a:extLst>
          </p:cNvPr>
          <p:cNvSpPr>
            <a:spLocks noGrp="1"/>
          </p:cNvSpPr>
          <p:nvPr>
            <p:ph type="ftr" sz="quarter" idx="11"/>
          </p:nvPr>
        </p:nvSpPr>
        <p:spPr/>
        <p:txBody>
          <a:bodyPr/>
          <a:lstStyle/>
          <a:p>
            <a:endParaRPr lang="es-AR" dirty="0"/>
          </a:p>
        </p:txBody>
      </p:sp>
      <p:sp>
        <p:nvSpPr>
          <p:cNvPr id="9" name="Marcador de número de diapositiva 8">
            <a:extLst>
              <a:ext uri="{FF2B5EF4-FFF2-40B4-BE49-F238E27FC236}">
                <a16:creationId xmlns:a16="http://schemas.microsoft.com/office/drawing/2014/main" id="{D3AB7BE8-A144-B079-752D-7A671DFCAF6B}"/>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173391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354F5-E262-88B3-CDAD-5F3D7DF49C0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04034C07-A706-DDD3-48AC-DE2A22FDD594}"/>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4" name="Marcador de pie de página 3">
            <a:extLst>
              <a:ext uri="{FF2B5EF4-FFF2-40B4-BE49-F238E27FC236}">
                <a16:creationId xmlns:a16="http://schemas.microsoft.com/office/drawing/2014/main" id="{B7E4778C-C09D-EE03-4E7C-55CFB5D118DE}"/>
              </a:ext>
            </a:extLst>
          </p:cNvPr>
          <p:cNvSpPr>
            <a:spLocks noGrp="1"/>
          </p:cNvSpPr>
          <p:nvPr>
            <p:ph type="ftr" sz="quarter" idx="11"/>
          </p:nvPr>
        </p:nvSpPr>
        <p:spPr/>
        <p:txBody>
          <a:bodyPr/>
          <a:lstStyle/>
          <a:p>
            <a:endParaRPr lang="es-AR" dirty="0"/>
          </a:p>
        </p:txBody>
      </p:sp>
      <p:sp>
        <p:nvSpPr>
          <p:cNvPr id="5" name="Marcador de número de diapositiva 4">
            <a:extLst>
              <a:ext uri="{FF2B5EF4-FFF2-40B4-BE49-F238E27FC236}">
                <a16:creationId xmlns:a16="http://schemas.microsoft.com/office/drawing/2014/main" id="{4A4EA42E-C4ED-30CC-5A22-2A6ED576262E}"/>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2455099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AA3615D-13C2-14CC-BEB9-D2E7F08EDA16}"/>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3" name="Marcador de pie de página 2">
            <a:extLst>
              <a:ext uri="{FF2B5EF4-FFF2-40B4-BE49-F238E27FC236}">
                <a16:creationId xmlns:a16="http://schemas.microsoft.com/office/drawing/2014/main" id="{27F37EA1-6DA9-7F3A-5F7F-F8480E5734F6}"/>
              </a:ext>
            </a:extLst>
          </p:cNvPr>
          <p:cNvSpPr>
            <a:spLocks noGrp="1"/>
          </p:cNvSpPr>
          <p:nvPr>
            <p:ph type="ftr" sz="quarter" idx="11"/>
          </p:nvPr>
        </p:nvSpPr>
        <p:spPr/>
        <p:txBody>
          <a:bodyPr/>
          <a:lstStyle/>
          <a:p>
            <a:endParaRPr lang="es-AR" dirty="0"/>
          </a:p>
        </p:txBody>
      </p:sp>
      <p:sp>
        <p:nvSpPr>
          <p:cNvPr id="4" name="Marcador de número de diapositiva 3">
            <a:extLst>
              <a:ext uri="{FF2B5EF4-FFF2-40B4-BE49-F238E27FC236}">
                <a16:creationId xmlns:a16="http://schemas.microsoft.com/office/drawing/2014/main" id="{94436F79-5409-B441-69CE-1FC16F9EF72C}"/>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2456049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5CCC8F-9A68-BFED-E0DE-FC30B70C9CC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6B954E8-816F-05D1-2689-D4C7080118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479D9E76-0DD8-FB9E-A93B-B0B75C7749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D83A8B-375B-C016-0D8C-BE7ECC7F2B2B}"/>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6" name="Marcador de pie de página 5">
            <a:extLst>
              <a:ext uri="{FF2B5EF4-FFF2-40B4-BE49-F238E27FC236}">
                <a16:creationId xmlns:a16="http://schemas.microsoft.com/office/drawing/2014/main" id="{1F813071-AC41-5793-E342-31B09132B235}"/>
              </a:ext>
            </a:extLst>
          </p:cNvPr>
          <p:cNvSpPr>
            <a:spLocks noGrp="1"/>
          </p:cNvSpPr>
          <p:nvPr>
            <p:ph type="ftr" sz="quarter" idx="11"/>
          </p:nvPr>
        </p:nvSpPr>
        <p:spPr/>
        <p:txBody>
          <a:bodyPr/>
          <a:lstStyle/>
          <a:p>
            <a:endParaRPr lang="es-AR" dirty="0"/>
          </a:p>
        </p:txBody>
      </p:sp>
      <p:sp>
        <p:nvSpPr>
          <p:cNvPr id="7" name="Marcador de número de diapositiva 6">
            <a:extLst>
              <a:ext uri="{FF2B5EF4-FFF2-40B4-BE49-F238E27FC236}">
                <a16:creationId xmlns:a16="http://schemas.microsoft.com/office/drawing/2014/main" id="{89CD5274-B037-CB31-50CF-32B249EA844A}"/>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206999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EFA1C6-426A-E80E-D78E-8C7FEB29ECE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8A0AF3BB-6308-40D4-CEAA-78DF4DB5CF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dirty="0"/>
          </a:p>
        </p:txBody>
      </p:sp>
      <p:sp>
        <p:nvSpPr>
          <p:cNvPr id="4" name="Marcador de texto 3">
            <a:extLst>
              <a:ext uri="{FF2B5EF4-FFF2-40B4-BE49-F238E27FC236}">
                <a16:creationId xmlns:a16="http://schemas.microsoft.com/office/drawing/2014/main" id="{7419097B-B52B-DAA9-0411-53F508F41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26FC226-0B8B-CD1B-C894-691C514E60B6}"/>
              </a:ext>
            </a:extLst>
          </p:cNvPr>
          <p:cNvSpPr>
            <a:spLocks noGrp="1"/>
          </p:cNvSpPr>
          <p:nvPr>
            <p:ph type="dt" sz="half" idx="10"/>
          </p:nvPr>
        </p:nvSpPr>
        <p:spPr/>
        <p:txBody>
          <a:bodyPr/>
          <a:lstStyle/>
          <a:p>
            <a:fld id="{4F72A298-07FB-4421-87B7-68FECEAD371F}" type="datetimeFigureOut">
              <a:rPr lang="es-AR" smtClean="0"/>
              <a:t>16/1/2023</a:t>
            </a:fld>
            <a:endParaRPr lang="es-AR" dirty="0"/>
          </a:p>
        </p:txBody>
      </p:sp>
      <p:sp>
        <p:nvSpPr>
          <p:cNvPr id="6" name="Marcador de pie de página 5">
            <a:extLst>
              <a:ext uri="{FF2B5EF4-FFF2-40B4-BE49-F238E27FC236}">
                <a16:creationId xmlns:a16="http://schemas.microsoft.com/office/drawing/2014/main" id="{5BE86DAD-5B84-D18F-63FF-F5C1C52E7F5B}"/>
              </a:ext>
            </a:extLst>
          </p:cNvPr>
          <p:cNvSpPr>
            <a:spLocks noGrp="1"/>
          </p:cNvSpPr>
          <p:nvPr>
            <p:ph type="ftr" sz="quarter" idx="11"/>
          </p:nvPr>
        </p:nvSpPr>
        <p:spPr/>
        <p:txBody>
          <a:bodyPr/>
          <a:lstStyle/>
          <a:p>
            <a:endParaRPr lang="es-AR" dirty="0"/>
          </a:p>
        </p:txBody>
      </p:sp>
      <p:sp>
        <p:nvSpPr>
          <p:cNvPr id="7" name="Marcador de número de diapositiva 6">
            <a:extLst>
              <a:ext uri="{FF2B5EF4-FFF2-40B4-BE49-F238E27FC236}">
                <a16:creationId xmlns:a16="http://schemas.microsoft.com/office/drawing/2014/main" id="{67835FBA-1372-C450-3FCE-D1FF7C8AB348}"/>
              </a:ext>
            </a:extLst>
          </p:cNvPr>
          <p:cNvSpPr>
            <a:spLocks noGrp="1"/>
          </p:cNvSpPr>
          <p:nvPr>
            <p:ph type="sldNum" sz="quarter" idx="12"/>
          </p:nvPr>
        </p:nvSpPr>
        <p:spPr/>
        <p:txBody>
          <a:bodyPr/>
          <a:lstStyle/>
          <a:p>
            <a:fld id="{012C8F6D-14AE-4267-BFD5-F5D53FFCEBA6}" type="slidenum">
              <a:rPr lang="es-AR" smtClean="0"/>
              <a:t>‹Nº›</a:t>
            </a:fld>
            <a:endParaRPr lang="es-AR" dirty="0"/>
          </a:p>
        </p:txBody>
      </p:sp>
    </p:spTree>
    <p:extLst>
      <p:ext uri="{BB962C8B-B14F-4D97-AF65-F5344CB8AC3E}">
        <p14:creationId xmlns:p14="http://schemas.microsoft.com/office/powerpoint/2010/main" val="3462510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465EC23-B260-ABFD-509F-A266691BAF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8534DFA-3DCB-A190-881F-43703EC61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DC639DC3-C135-B05E-1A67-74CAE3838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2A298-07FB-4421-87B7-68FECEAD371F}" type="datetimeFigureOut">
              <a:rPr lang="es-AR" smtClean="0"/>
              <a:t>16/1/2023</a:t>
            </a:fld>
            <a:endParaRPr lang="es-AR" dirty="0"/>
          </a:p>
        </p:txBody>
      </p:sp>
      <p:sp>
        <p:nvSpPr>
          <p:cNvPr id="5" name="Marcador de pie de página 4">
            <a:extLst>
              <a:ext uri="{FF2B5EF4-FFF2-40B4-BE49-F238E27FC236}">
                <a16:creationId xmlns:a16="http://schemas.microsoft.com/office/drawing/2014/main" id="{DEE18BC5-08AC-620A-BDC5-C876E84CD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dirty="0"/>
          </a:p>
        </p:txBody>
      </p:sp>
      <p:sp>
        <p:nvSpPr>
          <p:cNvPr id="6" name="Marcador de número de diapositiva 5">
            <a:extLst>
              <a:ext uri="{FF2B5EF4-FFF2-40B4-BE49-F238E27FC236}">
                <a16:creationId xmlns:a16="http://schemas.microsoft.com/office/drawing/2014/main" id="{6DD3386B-6145-9F71-FA3E-8525D24215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C8F6D-14AE-4267-BFD5-F5D53FFCEBA6}" type="slidenum">
              <a:rPr lang="es-AR" smtClean="0"/>
              <a:t>‹Nº›</a:t>
            </a:fld>
            <a:endParaRPr lang="es-AR" dirty="0"/>
          </a:p>
        </p:txBody>
      </p:sp>
    </p:spTree>
    <p:extLst>
      <p:ext uri="{BB962C8B-B14F-4D97-AF65-F5344CB8AC3E}">
        <p14:creationId xmlns:p14="http://schemas.microsoft.com/office/powerpoint/2010/main" val="612521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microsoft.com/office/2007/relationships/hdphoto" Target="../media/hdphoto7.wdp"/><Relationship Id="rId4" Type="http://schemas.openxmlformats.org/officeDocument/2006/relationships/diagramData" Target="../diagrams/data1.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26.png"/><Relationship Id="rId4" Type="http://schemas.openxmlformats.org/officeDocument/2006/relationships/diagramData" Target="../diagrams/data2.xml"/><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gif"/><Relationship Id="rId4" Type="http://schemas.openxmlformats.org/officeDocument/2006/relationships/image" Target="../media/image28.gif"/></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gif"/></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2.wdp"/><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microsoft.com/office/2007/relationships/hdphoto" Target="../media/hdphoto4.wdp"/><Relationship Id="rId4" Type="http://schemas.openxmlformats.org/officeDocument/2006/relationships/image" Target="../media/image5.jpe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2.wdp"/><Relationship Id="rId7"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95AB55C-4C7A-981B-FB78-464429451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564434"/>
            <a:ext cx="11430000" cy="6000750"/>
          </a:xfrm>
          <a:prstGeom prst="rect">
            <a:avLst/>
          </a:prstGeom>
        </p:spPr>
      </p:pic>
      <p:pic>
        <p:nvPicPr>
          <p:cNvPr id="1028" name="Picture 4" descr="New york graffiti tag Royalty Free Vector Image">
            <a:extLst>
              <a:ext uri="{FF2B5EF4-FFF2-40B4-BE49-F238E27FC236}">
                <a16:creationId xmlns:a16="http://schemas.microsoft.com/office/drawing/2014/main" id="{26D25B04-0213-7568-FE08-E2D4AF5CA39C}"/>
              </a:ext>
            </a:extLst>
          </p:cNvPr>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24103" b="69872" l="8100" r="95000">
                        <a14:foregroundMark x1="9000" y1="41795" x2="12200" y2="33590"/>
                        <a14:foregroundMark x1="12200" y1="33590" x2="20300" y2="45769"/>
                        <a14:foregroundMark x1="26520" y1="47820" x2="27300" y2="48077"/>
                        <a14:foregroundMark x1="20300" y1="45769" x2="24188" y2="47051"/>
                        <a14:foregroundMark x1="27300" y1="48077" x2="38112" y2="44497"/>
                        <a14:foregroundMark x1="41190" y1="39640" x2="42693" y2="36089"/>
                        <a14:foregroundMark x1="43181" y1="29534" x2="43200" y2="28205"/>
                        <a14:foregroundMark x1="43200" y1="28205" x2="43147" y2="28358"/>
                        <a14:foregroundMark x1="35421" y1="35890" x2="33800" y2="35128"/>
                        <a14:foregroundMark x1="33800" y1="35128" x2="30600" y2="26538"/>
                        <a14:foregroundMark x1="30600" y1="26538" x2="23300" y2="25769"/>
                        <a14:foregroundMark x1="23300" y1="25769" x2="20600" y2="31923"/>
                        <a14:foregroundMark x1="20600" y1="31923" x2="18426" y2="31245"/>
                        <a14:foregroundMark x1="11839" y1="32337" x2="9599" y2="36817"/>
                        <a14:foregroundMark x1="89300" y1="41538" x2="95000" y2="45128"/>
                        <a14:foregroundMark x1="95000" y1="45128" x2="89400" y2="43333"/>
                        <a14:foregroundMark x1="89400" y1="43333" x2="89400" y2="43333"/>
                        <a14:foregroundMark x1="36800" y1="40000" x2="40200" y2="42564"/>
                        <a14:backgroundMark x1="12000" y1="29359" x2="17800" y2="37436"/>
                        <a14:backgroundMark x1="17800" y1="37436" x2="18000" y2="29615"/>
                        <a14:backgroundMark x1="18000" y1="29615" x2="18000" y2="29615"/>
                        <a14:backgroundMark x1="8000" y1="38974" x2="9600" y2="36026"/>
                        <a14:backgroundMark x1="23200" y1="47051" x2="23200" y2="47051"/>
                        <a14:backgroundMark x1="23600" y1="48462" x2="26400" y2="48077"/>
                        <a14:backgroundMark x1="34800" y1="36667" x2="37524" y2="39035"/>
                        <a14:backgroundMark x1="40677" y1="40464" x2="40600" y2="35897"/>
                        <a14:backgroundMark x1="44300" y1="36282" x2="43100" y2="29231"/>
                        <a14:backgroundMark x1="43100" y1="29231" x2="45200" y2="28846"/>
                        <a14:backgroundMark x1="41400" y1="29359" x2="43700" y2="35513"/>
                        <a14:backgroundMark x1="37100" y1="46667" x2="39200" y2="45128"/>
                        <a14:backgroundMark x1="38500" y1="36923" x2="40500" y2="35641"/>
                        <a14:backgroundMark x1="16300" y1="29744" x2="16800" y2="32692"/>
                        <a14:backgroundMark x1="8200" y1="38205" x2="9900" y2="35897"/>
                        <a14:backgroundMark x1="85300" y1="37308" x2="87700" y2="38077"/>
                      </a14:backgroundRemoval>
                    </a14:imgEffect>
                  </a14:imgLayer>
                </a14:imgProps>
              </a:ext>
              <a:ext uri="{28A0092B-C50C-407E-A947-70E740481C1C}">
                <a14:useLocalDpi xmlns:a14="http://schemas.microsoft.com/office/drawing/2010/main" val="0"/>
              </a:ext>
            </a:extLst>
          </a:blip>
          <a:srcRect t="18431" b="46103"/>
          <a:stretch/>
        </p:blipFill>
        <p:spPr bwMode="auto">
          <a:xfrm rot="20838421">
            <a:off x="6186638" y="3960034"/>
            <a:ext cx="4987050" cy="137969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2D87A779-CBB8-584D-F692-FF82B6621623}"/>
              </a:ext>
            </a:extLst>
          </p:cNvPr>
          <p:cNvSpPr/>
          <p:nvPr/>
        </p:nvSpPr>
        <p:spPr>
          <a:xfrm>
            <a:off x="1408209" y="708314"/>
            <a:ext cx="9375580" cy="1446550"/>
          </a:xfrm>
          <a:prstGeom prst="rect">
            <a:avLst/>
          </a:prstGeom>
          <a:noFill/>
        </p:spPr>
        <p:txBody>
          <a:bodyPr wrap="none" lIns="91440" tIns="45720" rIns="91440" bIns="45720">
            <a:spAutoFit/>
          </a:bodyPr>
          <a:lstStyle/>
          <a:p>
            <a:pPr algn="ctr"/>
            <a:r>
              <a:rPr lang="es-ES" sz="4400" dirty="0">
                <a:ln w="0"/>
                <a:effectLst>
                  <a:outerShdw blurRad="38100" dist="19050" dir="2700000" algn="tl" rotWithShape="0">
                    <a:schemeClr val="dk1">
                      <a:alpha val="40000"/>
                    </a:schemeClr>
                  </a:outerShdw>
                </a:effectLst>
              </a:rPr>
              <a:t>¿Qué define el precio de un alojamiento</a:t>
            </a:r>
          </a:p>
          <a:p>
            <a:pPr algn="ctr"/>
            <a:r>
              <a:rPr lang="es-ES" sz="4400" dirty="0">
                <a:ln w="0"/>
                <a:effectLst>
                  <a:outerShdw blurRad="38100" dist="19050" dir="2700000" algn="tl" rotWithShape="0">
                    <a:schemeClr val="dk1">
                      <a:alpha val="40000"/>
                    </a:schemeClr>
                  </a:outerShdw>
                </a:effectLst>
              </a:rPr>
              <a:t>en Airbnb en Nueva York?</a:t>
            </a:r>
          </a:p>
        </p:txBody>
      </p:sp>
      <p:sp>
        <p:nvSpPr>
          <p:cNvPr id="7" name="Rectángulo 6">
            <a:extLst>
              <a:ext uri="{FF2B5EF4-FFF2-40B4-BE49-F238E27FC236}">
                <a16:creationId xmlns:a16="http://schemas.microsoft.com/office/drawing/2014/main" id="{0B29157A-7830-F9B7-0588-2182670F4FC2}"/>
              </a:ext>
            </a:extLst>
          </p:cNvPr>
          <p:cNvSpPr/>
          <p:nvPr/>
        </p:nvSpPr>
        <p:spPr>
          <a:xfrm>
            <a:off x="380997" y="5734187"/>
            <a:ext cx="2389565" cy="830997"/>
          </a:xfrm>
          <a:prstGeom prst="rect">
            <a:avLst/>
          </a:prstGeom>
          <a:noFill/>
        </p:spPr>
        <p:txBody>
          <a:bodyPr wrap="none" lIns="91440" tIns="45720" rIns="91440" bIns="45720">
            <a:spAutoFit/>
          </a:bodyPr>
          <a:lstStyle/>
          <a:p>
            <a:r>
              <a:rPr lang="es-ES" sz="2400" b="0" cap="none" spc="0" dirty="0">
                <a:ln w="0"/>
                <a:solidFill>
                  <a:schemeClr val="tx1"/>
                </a:solidFill>
                <a:effectLst>
                  <a:outerShdw blurRad="38100" dist="19050" dir="2700000" algn="tl" rotWithShape="0">
                    <a:schemeClr val="dk1">
                      <a:alpha val="40000"/>
                    </a:schemeClr>
                  </a:outerShdw>
                </a:effectLst>
              </a:rPr>
              <a:t>Carrera Alejandro</a:t>
            </a:r>
          </a:p>
          <a:p>
            <a:r>
              <a:rPr lang="es-ES" sz="2400" dirty="0">
                <a:ln w="0"/>
                <a:effectLst>
                  <a:outerShdw blurRad="38100" dist="19050" dir="2700000" algn="tl" rotWithShape="0">
                    <a:schemeClr val="dk1">
                      <a:alpha val="40000"/>
                    </a:schemeClr>
                  </a:outerShdw>
                </a:effectLst>
              </a:rPr>
              <a:t>Varesco Ariana</a:t>
            </a:r>
            <a:endParaRPr lang="es-E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84104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
        <p:nvSpPr>
          <p:cNvPr id="7" name="CuadroTexto 6">
            <a:extLst>
              <a:ext uri="{FF2B5EF4-FFF2-40B4-BE49-F238E27FC236}">
                <a16:creationId xmlns:a16="http://schemas.microsoft.com/office/drawing/2014/main" id="{D64F54CC-4DF9-E10C-9E15-EEF1ADB33E5E}"/>
              </a:ext>
            </a:extLst>
          </p:cNvPr>
          <p:cNvSpPr txBox="1"/>
          <p:nvPr/>
        </p:nvSpPr>
        <p:spPr>
          <a:xfrm>
            <a:off x="4040840" y="580322"/>
            <a:ext cx="4110319" cy="461665"/>
          </a:xfrm>
          <a:prstGeom prst="rect">
            <a:avLst/>
          </a:prstGeom>
          <a:noFill/>
        </p:spPr>
        <p:txBody>
          <a:bodyPr wrap="square" rtlCol="0">
            <a:spAutoFit/>
          </a:bodyPr>
          <a:lstStyle/>
          <a:p>
            <a:pPr algn="ctr"/>
            <a:r>
              <a:rPr lang="es-ES" sz="2400" b="1" dirty="0"/>
              <a:t>Ingeniería de Factores</a:t>
            </a:r>
            <a:endParaRPr lang="es-AR" sz="2400" b="1" dirty="0"/>
          </a:p>
        </p:txBody>
      </p:sp>
      <p:sp>
        <p:nvSpPr>
          <p:cNvPr id="8" name="CuadroTexto 7">
            <a:extLst>
              <a:ext uri="{FF2B5EF4-FFF2-40B4-BE49-F238E27FC236}">
                <a16:creationId xmlns:a16="http://schemas.microsoft.com/office/drawing/2014/main" id="{43B07FD5-80D6-3A55-967E-1C72CA70378D}"/>
              </a:ext>
            </a:extLst>
          </p:cNvPr>
          <p:cNvSpPr txBox="1"/>
          <p:nvPr/>
        </p:nvSpPr>
        <p:spPr>
          <a:xfrm>
            <a:off x="1108536" y="1839743"/>
            <a:ext cx="4110319" cy="2308324"/>
          </a:xfrm>
          <a:prstGeom prst="rect">
            <a:avLst/>
          </a:prstGeom>
          <a:noFill/>
        </p:spPr>
        <p:txBody>
          <a:bodyPr wrap="square" rtlCol="0">
            <a:spAutoFit/>
          </a:bodyPr>
          <a:lstStyle/>
          <a:p>
            <a:r>
              <a:rPr lang="es-AR" b="0" i="0" dirty="0">
                <a:solidFill>
                  <a:srgbClr val="374151"/>
                </a:solidFill>
                <a:effectLst/>
                <a:latin typeface="Söhne"/>
              </a:rPr>
              <a:t>Es el proceso </a:t>
            </a:r>
            <a:r>
              <a:rPr lang="es-AR" dirty="0">
                <a:solidFill>
                  <a:srgbClr val="374151"/>
                </a:solidFill>
                <a:latin typeface="Söhne"/>
              </a:rPr>
              <a:t>que se realiza </a:t>
            </a:r>
            <a:r>
              <a:rPr lang="es-AR" b="0" i="0" dirty="0">
                <a:solidFill>
                  <a:srgbClr val="374151"/>
                </a:solidFill>
                <a:effectLst/>
                <a:latin typeface="Söhne"/>
              </a:rPr>
              <a:t>para crear nuevas variables que mejoren la precisión de un modelo de machine learning. Esto incluye la creación de nuevas variables a partir de las existentes, la eliminación de variables irrelevantes y la transformación de variables existentes para mejorar su poder predictivo.</a:t>
            </a:r>
          </a:p>
        </p:txBody>
      </p:sp>
      <p:graphicFrame>
        <p:nvGraphicFramePr>
          <p:cNvPr id="2" name="Diagrama 1">
            <a:extLst>
              <a:ext uri="{FF2B5EF4-FFF2-40B4-BE49-F238E27FC236}">
                <a16:creationId xmlns:a16="http://schemas.microsoft.com/office/drawing/2014/main" id="{26F6BA79-B8F8-445A-B370-2EC7B1410B74}"/>
              </a:ext>
            </a:extLst>
          </p:cNvPr>
          <p:cNvGraphicFramePr/>
          <p:nvPr>
            <p:extLst>
              <p:ext uri="{D42A27DB-BD31-4B8C-83A1-F6EECF244321}">
                <p14:modId xmlns:p14="http://schemas.microsoft.com/office/powerpoint/2010/main" val="491546037"/>
              </p:ext>
            </p:extLst>
          </p:nvPr>
        </p:nvGraphicFramePr>
        <p:xfrm>
          <a:off x="6512603" y="1839743"/>
          <a:ext cx="3993093" cy="27364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GitHub - solegalli/feature-engineering-for-machine-learning: Code  repository for the online course Feature Engineering for Machine Learning">
            <a:extLst>
              <a:ext uri="{FF2B5EF4-FFF2-40B4-BE49-F238E27FC236}">
                <a16:creationId xmlns:a16="http://schemas.microsoft.com/office/drawing/2014/main" id="{5D486EC9-A965-4837-B8EB-7DAFCCECCBE0}"/>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3697" b="70142" l="10133" r="87600">
                        <a14:foregroundMark x1="70933" y1="48815" x2="70933" y2="48815"/>
                        <a14:foregroundMark x1="79067" y1="48815" x2="79067" y2="48815"/>
                        <a14:foregroundMark x1="87733" y1="36967" x2="87733" y2="36967"/>
                        <a14:foregroundMark x1="77200" y1="65166" x2="77200" y2="65166"/>
                        <a14:foregroundMark x1="10133" y1="68483" x2="10133" y2="68483"/>
                        <a14:foregroundMark x1="71333" y1="53318" x2="71333" y2="53318"/>
                        <a14:foregroundMark x1="62667" y1="52844" x2="62667" y2="52844"/>
                        <a14:foregroundMark x1="72533" y1="51185" x2="72533" y2="51185"/>
                        <a14:foregroundMark x1="66667" y1="51422" x2="66667" y2="51422"/>
                        <a14:foregroundMark x1="65200" y1="51422" x2="65200" y2="51422"/>
                        <a14:foregroundMark x1="59867" y1="53081" x2="59867" y2="53081"/>
                        <a14:foregroundMark x1="56800" y1="55213" x2="56800" y2="55213"/>
                        <a14:foregroundMark x1="58533" y1="51422" x2="58533" y2="51422"/>
                      </a14:backgroundRemoval>
                    </a14:imgEffect>
                  </a14:imgLayer>
                </a14:imgProps>
              </a:ext>
              <a:ext uri="{28A0092B-C50C-407E-A947-70E740481C1C}">
                <a14:useLocalDpi xmlns:a14="http://schemas.microsoft.com/office/drawing/2010/main" val="0"/>
              </a:ext>
            </a:extLst>
          </a:blip>
          <a:srcRect l="5276" t="18037" r="7285" b="23730"/>
          <a:stretch/>
        </p:blipFill>
        <p:spPr bwMode="auto">
          <a:xfrm>
            <a:off x="647990" y="4346017"/>
            <a:ext cx="5031409" cy="1885407"/>
          </a:xfrm>
          <a:prstGeom prst="rect">
            <a:avLst/>
          </a:prstGeom>
          <a:noFill/>
          <a:extLst>
            <a:ext uri="{909E8E84-426E-40DD-AFC4-6F175D3DCCD1}">
              <a14:hiddenFill xmlns:a14="http://schemas.microsoft.com/office/drawing/2010/main">
                <a:solidFill>
                  <a:srgbClr val="FFFFFF"/>
                </a:solidFill>
              </a14:hiddenFill>
            </a:ext>
          </a:extLst>
        </p:spPr>
      </p:pic>
      <p:sp>
        <p:nvSpPr>
          <p:cNvPr id="4" name="Flecha: a la derecha 3">
            <a:extLst>
              <a:ext uri="{FF2B5EF4-FFF2-40B4-BE49-F238E27FC236}">
                <a16:creationId xmlns:a16="http://schemas.microsoft.com/office/drawing/2014/main" id="{659D5510-65BF-4243-995F-04C2332BFA63}"/>
              </a:ext>
            </a:extLst>
          </p:cNvPr>
          <p:cNvSpPr/>
          <p:nvPr/>
        </p:nvSpPr>
        <p:spPr>
          <a:xfrm>
            <a:off x="5428342" y="2725053"/>
            <a:ext cx="856343" cy="626796"/>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217243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graphicFrame>
        <p:nvGraphicFramePr>
          <p:cNvPr id="6" name="Diagrama 5">
            <a:extLst>
              <a:ext uri="{FF2B5EF4-FFF2-40B4-BE49-F238E27FC236}">
                <a16:creationId xmlns:a16="http://schemas.microsoft.com/office/drawing/2014/main" id="{AFD15F23-A8F7-46A0-998B-A5DB8BEEE14A}"/>
              </a:ext>
            </a:extLst>
          </p:cNvPr>
          <p:cNvGraphicFramePr/>
          <p:nvPr>
            <p:extLst>
              <p:ext uri="{D42A27DB-BD31-4B8C-83A1-F6EECF244321}">
                <p14:modId xmlns:p14="http://schemas.microsoft.com/office/powerpoint/2010/main" val="1087212197"/>
              </p:ext>
            </p:extLst>
          </p:nvPr>
        </p:nvGraphicFramePr>
        <p:xfrm>
          <a:off x="621577" y="1042005"/>
          <a:ext cx="6440713" cy="4773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descr="4 Tips for Advanced Feature Engineering and Preprocessing - KDnuggets">
            <a:extLst>
              <a:ext uri="{FF2B5EF4-FFF2-40B4-BE49-F238E27FC236}">
                <a16:creationId xmlns:a16="http://schemas.microsoft.com/office/drawing/2014/main" id="{B7732738-6E7D-44B1-966C-14E4B9E25E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9163" y="901700"/>
            <a:ext cx="3710037" cy="207762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52E223B3-449B-4099-91C6-EC174B8051A0}"/>
              </a:ext>
            </a:extLst>
          </p:cNvPr>
          <p:cNvPicPr>
            <a:picLocks noChangeAspect="1"/>
          </p:cNvPicPr>
          <p:nvPr/>
        </p:nvPicPr>
        <p:blipFill>
          <a:blip r:embed="rId10"/>
          <a:stretch>
            <a:fillRect/>
          </a:stretch>
        </p:blipFill>
        <p:spPr>
          <a:xfrm>
            <a:off x="7474854" y="3411783"/>
            <a:ext cx="4098653" cy="2544517"/>
          </a:xfrm>
          <a:prstGeom prst="rect">
            <a:avLst/>
          </a:prstGeom>
        </p:spPr>
      </p:pic>
    </p:spTree>
    <p:extLst>
      <p:ext uri="{BB962C8B-B14F-4D97-AF65-F5344CB8AC3E}">
        <p14:creationId xmlns:p14="http://schemas.microsoft.com/office/powerpoint/2010/main" val="4017833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
        <p:nvSpPr>
          <p:cNvPr id="7" name="CuadroTexto 6">
            <a:extLst>
              <a:ext uri="{FF2B5EF4-FFF2-40B4-BE49-F238E27FC236}">
                <a16:creationId xmlns:a16="http://schemas.microsoft.com/office/drawing/2014/main" id="{D64F54CC-4DF9-E10C-9E15-EEF1ADB33E5E}"/>
              </a:ext>
            </a:extLst>
          </p:cNvPr>
          <p:cNvSpPr txBox="1"/>
          <p:nvPr/>
        </p:nvSpPr>
        <p:spPr>
          <a:xfrm>
            <a:off x="4040840" y="580322"/>
            <a:ext cx="4110319" cy="461665"/>
          </a:xfrm>
          <a:prstGeom prst="rect">
            <a:avLst/>
          </a:prstGeom>
          <a:noFill/>
        </p:spPr>
        <p:txBody>
          <a:bodyPr wrap="square" rtlCol="0">
            <a:spAutoFit/>
          </a:bodyPr>
          <a:lstStyle/>
          <a:p>
            <a:pPr algn="ctr"/>
            <a:r>
              <a:rPr lang="es-ES" sz="2400" b="1" dirty="0"/>
              <a:t>Random Forest</a:t>
            </a:r>
            <a:endParaRPr lang="es-AR" sz="2400" b="1" dirty="0"/>
          </a:p>
        </p:txBody>
      </p:sp>
      <p:sp>
        <p:nvSpPr>
          <p:cNvPr id="8" name="CuadroTexto 7">
            <a:extLst>
              <a:ext uri="{FF2B5EF4-FFF2-40B4-BE49-F238E27FC236}">
                <a16:creationId xmlns:a16="http://schemas.microsoft.com/office/drawing/2014/main" id="{43B07FD5-80D6-3A55-967E-1C72CA70378D}"/>
              </a:ext>
            </a:extLst>
          </p:cNvPr>
          <p:cNvSpPr txBox="1"/>
          <p:nvPr/>
        </p:nvSpPr>
        <p:spPr>
          <a:xfrm>
            <a:off x="666027" y="1997839"/>
            <a:ext cx="3746315" cy="2862322"/>
          </a:xfrm>
          <a:prstGeom prst="rect">
            <a:avLst/>
          </a:prstGeom>
          <a:noFill/>
        </p:spPr>
        <p:txBody>
          <a:bodyPr wrap="square" rtlCol="0">
            <a:spAutoFit/>
          </a:bodyPr>
          <a:lstStyle/>
          <a:p>
            <a:r>
              <a:rPr lang="es-AR" b="0" i="0" dirty="0">
                <a:solidFill>
                  <a:srgbClr val="212121"/>
                </a:solidFill>
                <a:effectLst/>
                <a:latin typeface="Söhne"/>
              </a:rPr>
              <a:t>Las variables relevantes detectadas fueron la longitud que se vincula con la longitud - en mayor medida - por la forma de la ciudad de NY en el mapa y también con la latitud. </a:t>
            </a:r>
          </a:p>
          <a:p>
            <a:r>
              <a:rPr lang="es-AR" dirty="0">
                <a:solidFill>
                  <a:srgbClr val="212121"/>
                </a:solidFill>
                <a:latin typeface="Söhne"/>
              </a:rPr>
              <a:t>También el tipo de alojamiento y la ubicación del alojamiento dependiendo del grupo de barrios dentro de Nueva York</a:t>
            </a:r>
            <a:r>
              <a:rPr lang="es-AR" b="0" i="0" dirty="0">
                <a:solidFill>
                  <a:srgbClr val="212121"/>
                </a:solidFill>
                <a:effectLst/>
                <a:latin typeface="Söhne"/>
              </a:rPr>
              <a:t>, indicados en los mapas de calor</a:t>
            </a:r>
            <a:endParaRPr lang="es-AR" b="0" i="0" dirty="0">
              <a:solidFill>
                <a:srgbClr val="374151"/>
              </a:solidFill>
              <a:effectLst/>
              <a:latin typeface="Söhne"/>
            </a:endParaRPr>
          </a:p>
        </p:txBody>
      </p:sp>
      <p:pic>
        <p:nvPicPr>
          <p:cNvPr id="3074" name="Picture 2">
            <a:extLst>
              <a:ext uri="{FF2B5EF4-FFF2-40B4-BE49-F238E27FC236}">
                <a16:creationId xmlns:a16="http://schemas.microsoft.com/office/drawing/2014/main" id="{CF3E427E-B4D7-422C-B366-F2B4C65ED9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6451"/>
          <a:stretch/>
        </p:blipFill>
        <p:spPr bwMode="auto">
          <a:xfrm>
            <a:off x="5099480" y="1916806"/>
            <a:ext cx="6647593" cy="286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18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
        <p:nvSpPr>
          <p:cNvPr id="7" name="CuadroTexto 6">
            <a:extLst>
              <a:ext uri="{FF2B5EF4-FFF2-40B4-BE49-F238E27FC236}">
                <a16:creationId xmlns:a16="http://schemas.microsoft.com/office/drawing/2014/main" id="{D64F54CC-4DF9-E10C-9E15-EEF1ADB33E5E}"/>
              </a:ext>
            </a:extLst>
          </p:cNvPr>
          <p:cNvSpPr txBox="1"/>
          <p:nvPr/>
        </p:nvSpPr>
        <p:spPr>
          <a:xfrm>
            <a:off x="4040840" y="580322"/>
            <a:ext cx="4798360" cy="461665"/>
          </a:xfrm>
          <a:prstGeom prst="rect">
            <a:avLst/>
          </a:prstGeom>
          <a:noFill/>
        </p:spPr>
        <p:txBody>
          <a:bodyPr wrap="square" rtlCol="0">
            <a:spAutoFit/>
          </a:bodyPr>
          <a:lstStyle/>
          <a:p>
            <a:pPr algn="l"/>
            <a:r>
              <a:rPr lang="es-AR" sz="2400" b="0" i="0" dirty="0">
                <a:solidFill>
                  <a:srgbClr val="212121"/>
                </a:solidFill>
                <a:effectLst/>
                <a:latin typeface="Roboto" panose="02000000000000000000" pitchFamily="2" charset="0"/>
              </a:rPr>
              <a:t>Reducción dimensionalidad PCA</a:t>
            </a:r>
          </a:p>
        </p:txBody>
      </p:sp>
      <p:sp>
        <p:nvSpPr>
          <p:cNvPr id="8" name="CuadroTexto 7">
            <a:extLst>
              <a:ext uri="{FF2B5EF4-FFF2-40B4-BE49-F238E27FC236}">
                <a16:creationId xmlns:a16="http://schemas.microsoft.com/office/drawing/2014/main" id="{43B07FD5-80D6-3A55-967E-1C72CA70378D}"/>
              </a:ext>
            </a:extLst>
          </p:cNvPr>
          <p:cNvSpPr txBox="1"/>
          <p:nvPr/>
        </p:nvSpPr>
        <p:spPr>
          <a:xfrm>
            <a:off x="491855" y="1698598"/>
            <a:ext cx="3746315" cy="3693319"/>
          </a:xfrm>
          <a:prstGeom prst="rect">
            <a:avLst/>
          </a:prstGeom>
          <a:noFill/>
        </p:spPr>
        <p:txBody>
          <a:bodyPr wrap="square" rtlCol="0">
            <a:spAutoFit/>
          </a:bodyPr>
          <a:lstStyle/>
          <a:p>
            <a:r>
              <a:rPr lang="es-AR" b="0" i="0" dirty="0">
                <a:solidFill>
                  <a:srgbClr val="212121"/>
                </a:solidFill>
                <a:effectLst/>
                <a:latin typeface="Söhne"/>
              </a:rPr>
              <a:t>Habiendo utilizado el algoritmo de random forest se eliminan variables de acuerdo al análisis realizado anteriormente.</a:t>
            </a:r>
          </a:p>
          <a:p>
            <a:r>
              <a:rPr lang="es-AR" dirty="0">
                <a:solidFill>
                  <a:srgbClr val="212121"/>
                </a:solidFill>
                <a:latin typeface="Söhne"/>
              </a:rPr>
              <a:t>Luego se procedió a entrenar el modelo con el algoritmo </a:t>
            </a:r>
            <a:r>
              <a:rPr lang="es-AR" b="0" i="0" dirty="0">
                <a:solidFill>
                  <a:srgbClr val="374151"/>
                </a:solidFill>
                <a:effectLst/>
                <a:latin typeface="Söhne"/>
              </a:rPr>
              <a:t>PCA (Análisis de componentes principales), que es una técnica estadística utilizada para reducir la dimensionalidad de un conjunto de datos.</a:t>
            </a:r>
          </a:p>
          <a:p>
            <a:r>
              <a:rPr lang="es-AR" dirty="0">
                <a:solidFill>
                  <a:srgbClr val="374151"/>
                </a:solidFill>
                <a:latin typeface="Söhne"/>
              </a:rPr>
              <a:t>Se vuelve a aplicar random forest</a:t>
            </a:r>
            <a:endParaRPr lang="es-AR" b="0" i="0" dirty="0">
              <a:solidFill>
                <a:srgbClr val="374151"/>
              </a:solidFill>
              <a:effectLst/>
              <a:latin typeface="Söhne"/>
            </a:endParaRPr>
          </a:p>
          <a:p>
            <a:r>
              <a:rPr lang="es-AR" dirty="0">
                <a:solidFill>
                  <a:srgbClr val="374151"/>
                </a:solidFill>
                <a:latin typeface="Söhne"/>
              </a:rPr>
              <a:t>Pero no se obtienen mejoras en las predicciones del modelo</a:t>
            </a:r>
            <a:endParaRPr lang="es-AR" b="0" i="0" dirty="0">
              <a:solidFill>
                <a:srgbClr val="374151"/>
              </a:solidFill>
              <a:effectLst/>
              <a:latin typeface="Söhne"/>
            </a:endParaRPr>
          </a:p>
        </p:txBody>
      </p:sp>
      <p:pic>
        <p:nvPicPr>
          <p:cNvPr id="4100" name="Picture 4" descr="A Step By Step Implementation of Principal Component Analysis | by Aditya  Dutt | Towards Data Science">
            <a:extLst>
              <a:ext uri="{FF2B5EF4-FFF2-40B4-BE49-F238E27FC236}">
                <a16:creationId xmlns:a16="http://schemas.microsoft.com/office/drawing/2014/main" id="{CFFBF5B0-5848-4183-A42A-1C4E25241D0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088297" y="1493122"/>
            <a:ext cx="3508828" cy="35088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mensionality reduction and visualization using PCA(Principal Component  Analysis) | by Ashwin Singh | Medium">
            <a:extLst>
              <a:ext uri="{FF2B5EF4-FFF2-40B4-BE49-F238E27FC236}">
                <a16:creationId xmlns:a16="http://schemas.microsoft.com/office/drawing/2014/main" id="{469B0B2B-1ADF-4810-8014-BD935CDAD6F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484415" y="1493122"/>
            <a:ext cx="3390007" cy="336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22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
        <p:nvSpPr>
          <p:cNvPr id="7" name="CuadroTexto 6">
            <a:extLst>
              <a:ext uri="{FF2B5EF4-FFF2-40B4-BE49-F238E27FC236}">
                <a16:creationId xmlns:a16="http://schemas.microsoft.com/office/drawing/2014/main" id="{D64F54CC-4DF9-E10C-9E15-EEF1ADB33E5E}"/>
              </a:ext>
            </a:extLst>
          </p:cNvPr>
          <p:cNvSpPr txBox="1"/>
          <p:nvPr/>
        </p:nvSpPr>
        <p:spPr>
          <a:xfrm>
            <a:off x="4040840" y="580322"/>
            <a:ext cx="4798360" cy="461665"/>
          </a:xfrm>
          <a:prstGeom prst="rect">
            <a:avLst/>
          </a:prstGeom>
          <a:noFill/>
        </p:spPr>
        <p:txBody>
          <a:bodyPr wrap="square" rtlCol="0">
            <a:spAutoFit/>
          </a:bodyPr>
          <a:lstStyle/>
          <a:p>
            <a:pPr algn="l"/>
            <a:r>
              <a:rPr lang="es-AR" sz="2400" b="0" i="0" dirty="0">
                <a:solidFill>
                  <a:srgbClr val="212121"/>
                </a:solidFill>
                <a:effectLst/>
                <a:latin typeface="Roboto" panose="02000000000000000000" pitchFamily="2" charset="0"/>
              </a:rPr>
              <a:t>Clasificación No supervisada</a:t>
            </a:r>
          </a:p>
        </p:txBody>
      </p:sp>
      <p:sp>
        <p:nvSpPr>
          <p:cNvPr id="8" name="CuadroTexto 7">
            <a:extLst>
              <a:ext uri="{FF2B5EF4-FFF2-40B4-BE49-F238E27FC236}">
                <a16:creationId xmlns:a16="http://schemas.microsoft.com/office/drawing/2014/main" id="{43B07FD5-80D6-3A55-967E-1C72CA70378D}"/>
              </a:ext>
            </a:extLst>
          </p:cNvPr>
          <p:cNvSpPr txBox="1"/>
          <p:nvPr/>
        </p:nvSpPr>
        <p:spPr>
          <a:xfrm>
            <a:off x="491855" y="1698598"/>
            <a:ext cx="3746315" cy="2585323"/>
          </a:xfrm>
          <a:prstGeom prst="rect">
            <a:avLst/>
          </a:prstGeom>
          <a:noFill/>
        </p:spPr>
        <p:txBody>
          <a:bodyPr wrap="square" rtlCol="0">
            <a:spAutoFit/>
          </a:bodyPr>
          <a:lstStyle/>
          <a:p>
            <a:r>
              <a:rPr lang="es-AR" b="0" i="0" dirty="0">
                <a:solidFill>
                  <a:srgbClr val="212121"/>
                </a:solidFill>
                <a:effectLst/>
                <a:latin typeface="Söhne"/>
              </a:rPr>
              <a:t>Se entrena un modelo de machine learning de clasificación supervisada en este caso la elección fue el algoritmo K Means. Se importó </a:t>
            </a:r>
            <a:r>
              <a:rPr lang="es-AR" b="0" i="0" dirty="0">
                <a:solidFill>
                  <a:srgbClr val="374151"/>
                </a:solidFill>
                <a:effectLst/>
                <a:latin typeface="Söhne"/>
              </a:rPr>
              <a:t>KElbowVisualizer para determinar el número óptimo de clusters a indicar en el algoritmo de K Means.</a:t>
            </a:r>
          </a:p>
          <a:p>
            <a:r>
              <a:rPr lang="es-AR" dirty="0">
                <a:solidFill>
                  <a:srgbClr val="374151"/>
                </a:solidFill>
                <a:latin typeface="Söhne"/>
              </a:rPr>
              <a:t>Luego se visualiza con sliouette</a:t>
            </a:r>
          </a:p>
          <a:p>
            <a:endParaRPr lang="es-AR" b="0" i="0" dirty="0">
              <a:solidFill>
                <a:srgbClr val="374151"/>
              </a:solidFill>
              <a:effectLst/>
              <a:latin typeface="Söhne"/>
            </a:endParaRPr>
          </a:p>
        </p:txBody>
      </p:sp>
      <p:pic>
        <p:nvPicPr>
          <p:cNvPr id="5122" name="Picture 2">
            <a:extLst>
              <a:ext uri="{FF2B5EF4-FFF2-40B4-BE49-F238E27FC236}">
                <a16:creationId xmlns:a16="http://schemas.microsoft.com/office/drawing/2014/main" id="{FDD4C00F-9358-4AF5-B9D3-5942527DB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4710" y="1312182"/>
            <a:ext cx="7174224" cy="4261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331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
        <p:nvSpPr>
          <p:cNvPr id="7" name="CuadroTexto 6">
            <a:extLst>
              <a:ext uri="{FF2B5EF4-FFF2-40B4-BE49-F238E27FC236}">
                <a16:creationId xmlns:a16="http://schemas.microsoft.com/office/drawing/2014/main" id="{D64F54CC-4DF9-E10C-9E15-EEF1ADB33E5E}"/>
              </a:ext>
            </a:extLst>
          </p:cNvPr>
          <p:cNvSpPr txBox="1"/>
          <p:nvPr/>
        </p:nvSpPr>
        <p:spPr>
          <a:xfrm>
            <a:off x="4040840" y="580322"/>
            <a:ext cx="4798360" cy="461665"/>
          </a:xfrm>
          <a:prstGeom prst="rect">
            <a:avLst/>
          </a:prstGeom>
          <a:noFill/>
        </p:spPr>
        <p:txBody>
          <a:bodyPr wrap="square" rtlCol="0">
            <a:spAutoFit/>
          </a:bodyPr>
          <a:lstStyle/>
          <a:p>
            <a:pPr algn="l"/>
            <a:r>
              <a:rPr lang="es-AR" sz="2400" b="0" i="0" dirty="0">
                <a:solidFill>
                  <a:srgbClr val="212121"/>
                </a:solidFill>
                <a:effectLst/>
                <a:latin typeface="Roboto" panose="02000000000000000000" pitchFamily="2" charset="0"/>
              </a:rPr>
              <a:t>Cross Validation</a:t>
            </a:r>
          </a:p>
        </p:txBody>
      </p:sp>
      <p:sp>
        <p:nvSpPr>
          <p:cNvPr id="8" name="CuadroTexto 7">
            <a:extLst>
              <a:ext uri="{FF2B5EF4-FFF2-40B4-BE49-F238E27FC236}">
                <a16:creationId xmlns:a16="http://schemas.microsoft.com/office/drawing/2014/main" id="{43B07FD5-80D6-3A55-967E-1C72CA70378D}"/>
              </a:ext>
            </a:extLst>
          </p:cNvPr>
          <p:cNvSpPr txBox="1"/>
          <p:nvPr/>
        </p:nvSpPr>
        <p:spPr>
          <a:xfrm>
            <a:off x="491855" y="1698598"/>
            <a:ext cx="3833402" cy="2862322"/>
          </a:xfrm>
          <a:prstGeom prst="rect">
            <a:avLst/>
          </a:prstGeom>
          <a:noFill/>
        </p:spPr>
        <p:txBody>
          <a:bodyPr wrap="square" rtlCol="0">
            <a:spAutoFit/>
          </a:bodyPr>
          <a:lstStyle/>
          <a:p>
            <a:r>
              <a:rPr lang="es-AR" b="0" i="0" dirty="0">
                <a:solidFill>
                  <a:srgbClr val="374151"/>
                </a:solidFill>
                <a:effectLst/>
                <a:latin typeface="Söhne"/>
              </a:rPr>
              <a:t>Se utilizó esta técnica para evaluar el rendimiento dl modelo de machine learning, en este caso se eligió la </a:t>
            </a:r>
            <a:r>
              <a:rPr lang="es-AR" dirty="0">
                <a:solidFill>
                  <a:srgbClr val="374151"/>
                </a:solidFill>
                <a:latin typeface="Söhne"/>
              </a:rPr>
              <a:t>Lear Ning librería </a:t>
            </a:r>
            <a:r>
              <a:rPr lang="es-AR" b="0" i="0" dirty="0">
                <a:solidFill>
                  <a:srgbClr val="374151"/>
                </a:solidFill>
                <a:effectLst/>
                <a:latin typeface="Söhne"/>
              </a:rPr>
              <a:t>GridSearchCV de scikit-learn, para buscar los mejores parámetros del modelo de machine learning.</a:t>
            </a:r>
          </a:p>
          <a:p>
            <a:r>
              <a:rPr lang="es-AR" dirty="0">
                <a:solidFill>
                  <a:srgbClr val="374151"/>
                </a:solidFill>
                <a:latin typeface="Söhne"/>
              </a:rPr>
              <a:t>Finalmente se aplica el </a:t>
            </a:r>
            <a:r>
              <a:rPr lang="es-AR" b="0" i="0" dirty="0">
                <a:solidFill>
                  <a:srgbClr val="374151"/>
                </a:solidFill>
                <a:effectLst/>
                <a:latin typeface="Söhne"/>
              </a:rPr>
              <a:t>RandomForestRegressor para ensamblar los arboles de decisión</a:t>
            </a:r>
          </a:p>
        </p:txBody>
      </p:sp>
      <p:pic>
        <p:nvPicPr>
          <p:cNvPr id="6146" name="Picture 2">
            <a:extLst>
              <a:ext uri="{FF2B5EF4-FFF2-40B4-BE49-F238E27FC236}">
                <a16:creationId xmlns:a16="http://schemas.microsoft.com/office/drawing/2014/main" id="{15C8D7B4-56D8-4C9C-943D-78135D96FC2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38523" y="1407885"/>
            <a:ext cx="7172477" cy="430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9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pic>
        <p:nvPicPr>
          <p:cNvPr id="3" name="Imagen 2">
            <a:extLst>
              <a:ext uri="{FF2B5EF4-FFF2-40B4-BE49-F238E27FC236}">
                <a16:creationId xmlns:a16="http://schemas.microsoft.com/office/drawing/2014/main" id="{6F5BED61-ADF4-C87C-0A6C-5C677A5DA204}"/>
              </a:ext>
            </a:extLst>
          </p:cNvPr>
          <p:cNvPicPr>
            <a:picLocks noChangeAspect="1"/>
          </p:cNvPicPr>
          <p:nvPr/>
        </p:nvPicPr>
        <p:blipFill>
          <a:blip r:embed="rId4"/>
          <a:stretch>
            <a:fillRect/>
          </a:stretch>
        </p:blipFill>
        <p:spPr>
          <a:xfrm>
            <a:off x="5983884" y="2178423"/>
            <a:ext cx="5524595" cy="2155939"/>
          </a:xfrm>
          <a:prstGeom prst="rect">
            <a:avLst/>
          </a:prstGeom>
        </p:spPr>
      </p:pic>
      <p:pic>
        <p:nvPicPr>
          <p:cNvPr id="6" name="Imagen 5">
            <a:extLst>
              <a:ext uri="{FF2B5EF4-FFF2-40B4-BE49-F238E27FC236}">
                <a16:creationId xmlns:a16="http://schemas.microsoft.com/office/drawing/2014/main" id="{A70AAD09-D4F1-FA61-3341-539D2FFC2825}"/>
              </a:ext>
            </a:extLst>
          </p:cNvPr>
          <p:cNvPicPr>
            <a:picLocks noChangeAspect="1"/>
          </p:cNvPicPr>
          <p:nvPr/>
        </p:nvPicPr>
        <p:blipFill>
          <a:blip r:embed="rId5"/>
          <a:stretch>
            <a:fillRect/>
          </a:stretch>
        </p:blipFill>
        <p:spPr>
          <a:xfrm>
            <a:off x="5983880" y="4252031"/>
            <a:ext cx="5524599" cy="377905"/>
          </a:xfrm>
          <a:prstGeom prst="rect">
            <a:avLst/>
          </a:prstGeom>
        </p:spPr>
      </p:pic>
      <p:sp>
        <p:nvSpPr>
          <p:cNvPr id="7" name="CuadroTexto 6">
            <a:extLst>
              <a:ext uri="{FF2B5EF4-FFF2-40B4-BE49-F238E27FC236}">
                <a16:creationId xmlns:a16="http://schemas.microsoft.com/office/drawing/2014/main" id="{D64F54CC-4DF9-E10C-9E15-EEF1ADB33E5E}"/>
              </a:ext>
            </a:extLst>
          </p:cNvPr>
          <p:cNvSpPr txBox="1"/>
          <p:nvPr/>
        </p:nvSpPr>
        <p:spPr>
          <a:xfrm>
            <a:off x="4040840" y="580322"/>
            <a:ext cx="4110319" cy="461665"/>
          </a:xfrm>
          <a:prstGeom prst="rect">
            <a:avLst/>
          </a:prstGeom>
          <a:noFill/>
        </p:spPr>
        <p:txBody>
          <a:bodyPr wrap="square" rtlCol="0">
            <a:spAutoFit/>
          </a:bodyPr>
          <a:lstStyle/>
          <a:p>
            <a:pPr algn="ctr"/>
            <a:r>
              <a:rPr lang="es-ES" sz="2400" b="1" dirty="0"/>
              <a:t>Conclusiones</a:t>
            </a:r>
            <a:endParaRPr lang="es-AR" sz="2400" b="1" dirty="0"/>
          </a:p>
        </p:txBody>
      </p:sp>
      <p:sp>
        <p:nvSpPr>
          <p:cNvPr id="8" name="CuadroTexto 7">
            <a:extLst>
              <a:ext uri="{FF2B5EF4-FFF2-40B4-BE49-F238E27FC236}">
                <a16:creationId xmlns:a16="http://schemas.microsoft.com/office/drawing/2014/main" id="{43B07FD5-80D6-3A55-967E-1C72CA70378D}"/>
              </a:ext>
            </a:extLst>
          </p:cNvPr>
          <p:cNvSpPr txBox="1"/>
          <p:nvPr/>
        </p:nvSpPr>
        <p:spPr>
          <a:xfrm>
            <a:off x="1108537" y="1997839"/>
            <a:ext cx="3514166" cy="2862322"/>
          </a:xfrm>
          <a:prstGeom prst="rect">
            <a:avLst/>
          </a:prstGeom>
          <a:noFill/>
        </p:spPr>
        <p:txBody>
          <a:bodyPr wrap="square" rtlCol="0">
            <a:spAutoFit/>
          </a:bodyPr>
          <a:lstStyle/>
          <a:p>
            <a:r>
              <a:rPr lang="es-ES" dirty="0"/>
              <a:t>Aparentemente la correlación calculada responde a los gráficos presentados anteriormente vinculado con la ubicación (por la correlación con longitud) y cantidad de viajeros, camas y habitaciones. Sin embargo, pareciera que no hay correlación fuerte con el tipo de alojamiento como se creyó en un principio.</a:t>
            </a:r>
          </a:p>
        </p:txBody>
      </p:sp>
      <p:pic>
        <p:nvPicPr>
          <p:cNvPr id="4098" name="Picture 2" descr="Icono lineal de la tabla de crecimiento del mercado inmobiliario.  Ilustración de línea fina. subida de precios de las casas. símbolo de  contorno. dibujo de contorno aislado vectorial 3762013 Vector en Vecteezy">
            <a:extLst>
              <a:ext uri="{FF2B5EF4-FFF2-40B4-BE49-F238E27FC236}">
                <a16:creationId xmlns:a16="http://schemas.microsoft.com/office/drawing/2014/main" id="{07531864-CD83-8B0E-4D28-8E0D7BBBF6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2371" y="0"/>
            <a:ext cx="2313436" cy="231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30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
        <p:nvSpPr>
          <p:cNvPr id="6" name="CuadroTexto 5">
            <a:extLst>
              <a:ext uri="{FF2B5EF4-FFF2-40B4-BE49-F238E27FC236}">
                <a16:creationId xmlns:a16="http://schemas.microsoft.com/office/drawing/2014/main" id="{9B92BDE8-3E47-5834-94D6-341EE017ACE4}"/>
              </a:ext>
            </a:extLst>
          </p:cNvPr>
          <p:cNvSpPr txBox="1"/>
          <p:nvPr/>
        </p:nvSpPr>
        <p:spPr>
          <a:xfrm>
            <a:off x="1412757" y="395565"/>
            <a:ext cx="9775196" cy="2400657"/>
          </a:xfrm>
          <a:prstGeom prst="rect">
            <a:avLst/>
          </a:prstGeom>
          <a:noFill/>
        </p:spPr>
        <p:txBody>
          <a:bodyPr wrap="square" rtlCol="0">
            <a:spAutoFit/>
          </a:bodyPr>
          <a:lstStyle/>
          <a:p>
            <a:pPr algn="ctr"/>
            <a:r>
              <a:rPr lang="es-ES" sz="2400" b="1" i="0" dirty="0">
                <a:solidFill>
                  <a:srgbClr val="000000"/>
                </a:solidFill>
                <a:effectLst/>
                <a:latin typeface="Molde"/>
              </a:rPr>
              <a:t>Abstracto de motivación</a:t>
            </a:r>
          </a:p>
          <a:p>
            <a:r>
              <a:rPr lang="es-ES" sz="2000" b="0" i="0" dirty="0">
                <a:solidFill>
                  <a:srgbClr val="000000"/>
                </a:solidFill>
                <a:effectLst/>
                <a:latin typeface="Molde"/>
              </a:rPr>
              <a:t>Airbnb es una </a:t>
            </a:r>
            <a:r>
              <a:rPr lang="es-ES" sz="2000" b="1" i="0" dirty="0">
                <a:solidFill>
                  <a:srgbClr val="FFC000"/>
                </a:solidFill>
                <a:effectLst/>
                <a:latin typeface="Molde"/>
              </a:rPr>
              <a:t>plataforma digital </a:t>
            </a:r>
            <a:r>
              <a:rPr lang="es-ES" sz="2000" b="0" i="0" dirty="0">
                <a:solidFill>
                  <a:srgbClr val="000000"/>
                </a:solidFill>
                <a:effectLst/>
                <a:latin typeface="Molde"/>
              </a:rPr>
              <a:t>en la que </a:t>
            </a:r>
            <a:r>
              <a:rPr lang="es-ES" sz="2000" b="1" i="0" dirty="0">
                <a:solidFill>
                  <a:srgbClr val="FF0000"/>
                </a:solidFill>
                <a:effectLst/>
                <a:latin typeface="Molde"/>
              </a:rPr>
              <a:t>hospedadores</a:t>
            </a:r>
            <a:r>
              <a:rPr lang="es-ES" sz="2000" b="0" i="0" dirty="0">
                <a:solidFill>
                  <a:srgbClr val="000000"/>
                </a:solidFill>
                <a:effectLst/>
                <a:latin typeface="Molde"/>
              </a:rPr>
              <a:t> ofrecen sus </a:t>
            </a:r>
            <a:r>
              <a:rPr lang="es-ES" sz="2000" i="0" dirty="0">
                <a:solidFill>
                  <a:srgbClr val="000000"/>
                </a:solidFill>
                <a:effectLst/>
                <a:latin typeface="Molde"/>
              </a:rPr>
              <a:t>propiedades</a:t>
            </a:r>
            <a:r>
              <a:rPr lang="es-ES" sz="2000" b="0" i="0" dirty="0">
                <a:solidFill>
                  <a:srgbClr val="000000"/>
                </a:solidFill>
                <a:effectLst/>
                <a:latin typeface="Molde"/>
              </a:rPr>
              <a:t> para que </a:t>
            </a:r>
            <a:r>
              <a:rPr lang="es-ES" sz="2000" b="1" i="0" dirty="0">
                <a:solidFill>
                  <a:srgbClr val="00B0F0"/>
                </a:solidFill>
                <a:effectLst/>
                <a:latin typeface="Molde"/>
              </a:rPr>
              <a:t>visitantes</a:t>
            </a:r>
            <a:r>
              <a:rPr lang="es-ES" sz="2000" b="0" i="0" dirty="0">
                <a:solidFill>
                  <a:srgbClr val="000000"/>
                </a:solidFill>
                <a:effectLst/>
                <a:latin typeface="Molde"/>
              </a:rPr>
              <a:t>  de distintas ciudades se alojen allí y obtengan una experiencia p2 relativo al           alquiler temporario.</a:t>
            </a:r>
          </a:p>
          <a:p>
            <a:r>
              <a:rPr lang="es-ES" sz="2000" b="0" i="0" dirty="0">
                <a:solidFill>
                  <a:srgbClr val="000000"/>
                </a:solidFill>
                <a:effectLst/>
                <a:latin typeface="Molde"/>
              </a:rPr>
              <a:t>La reserva del alojamiento es uno de los problemas más típicos a resolver, cuando llega la     hora de viajar y uno de los factores más importantes es el </a:t>
            </a:r>
            <a:r>
              <a:rPr lang="es-ES" sz="2800" b="1" i="0" dirty="0">
                <a:solidFill>
                  <a:srgbClr val="000000"/>
                </a:solidFill>
                <a:effectLst/>
                <a:latin typeface="Molde"/>
              </a:rPr>
              <a:t>PRECIO</a:t>
            </a:r>
            <a:r>
              <a:rPr lang="es-ES" sz="2000" b="0" i="0" dirty="0">
                <a:solidFill>
                  <a:srgbClr val="000000"/>
                </a:solidFill>
                <a:effectLst/>
                <a:latin typeface="Molde"/>
              </a:rPr>
              <a:t>.</a:t>
            </a:r>
            <a:br>
              <a:rPr lang="es-ES" b="0" dirty="0">
                <a:solidFill>
                  <a:srgbClr val="000000"/>
                </a:solidFill>
                <a:effectLst/>
                <a:latin typeface="Courier New" panose="02070309020205020404" pitchFamily="49" charset="0"/>
              </a:rPr>
            </a:br>
            <a:endParaRPr lang="es-ES" b="0" dirty="0">
              <a:solidFill>
                <a:srgbClr val="000000"/>
              </a:solidFill>
              <a:effectLst/>
              <a:latin typeface="Courier New" panose="02070309020205020404" pitchFamily="49" charset="0"/>
            </a:endParaRPr>
          </a:p>
        </p:txBody>
      </p:sp>
      <p:pic>
        <p:nvPicPr>
          <p:cNvPr id="2050" name="Picture 2" descr="Airbnb. Cuál es el secreto que hay detrás de su… | by Claudia Barreto Gill  | Medium">
            <a:extLst>
              <a:ext uri="{FF2B5EF4-FFF2-40B4-BE49-F238E27FC236}">
                <a16:creationId xmlns:a16="http://schemas.microsoft.com/office/drawing/2014/main" id="{184A09A8-4F39-3913-BCC7-6585CB00BB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5" t="11627" r="1295" b="1871"/>
          <a:stretch/>
        </p:blipFill>
        <p:spPr bwMode="auto">
          <a:xfrm>
            <a:off x="2384611" y="2471563"/>
            <a:ext cx="8023412" cy="383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651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393281"/>
            <a:ext cx="11430000" cy="6000750"/>
          </a:xfrm>
          <a:prstGeom prst="rect">
            <a:avLst/>
          </a:prstGeom>
        </p:spPr>
      </p:pic>
      <p:sp>
        <p:nvSpPr>
          <p:cNvPr id="2" name="CuadroTexto 1">
            <a:extLst>
              <a:ext uri="{FF2B5EF4-FFF2-40B4-BE49-F238E27FC236}">
                <a16:creationId xmlns:a16="http://schemas.microsoft.com/office/drawing/2014/main" id="{835DD36A-7927-18BE-27E0-692C4BCAEBA9}"/>
              </a:ext>
            </a:extLst>
          </p:cNvPr>
          <p:cNvSpPr txBox="1"/>
          <p:nvPr/>
        </p:nvSpPr>
        <p:spPr>
          <a:xfrm>
            <a:off x="521886" y="4164258"/>
            <a:ext cx="11148227" cy="1815882"/>
          </a:xfrm>
          <a:prstGeom prst="rect">
            <a:avLst/>
          </a:prstGeom>
          <a:noFill/>
        </p:spPr>
        <p:txBody>
          <a:bodyPr wrap="square" rtlCol="0">
            <a:spAutoFit/>
          </a:bodyPr>
          <a:lstStyle/>
          <a:p>
            <a:pPr marL="285750" indent="-285750" algn="ctr">
              <a:buFont typeface="Arial" panose="020B0604020202020204" pitchFamily="34" charset="0"/>
              <a:buChar char="•"/>
            </a:pPr>
            <a:r>
              <a:rPr lang="es-ES" sz="2800" dirty="0"/>
              <a:t>¿Qué </a:t>
            </a:r>
            <a:r>
              <a:rPr lang="es-ES" sz="2800" b="1" dirty="0"/>
              <a:t>características</a:t>
            </a:r>
            <a:r>
              <a:rPr lang="es-ES" sz="2800" dirty="0"/>
              <a:t> son más relevantes para el </a:t>
            </a:r>
            <a:r>
              <a:rPr lang="es-ES" sz="2800" b="1" dirty="0"/>
              <a:t>precio</a:t>
            </a:r>
            <a:r>
              <a:rPr lang="es-ES" sz="2800" dirty="0"/>
              <a:t> de un alojamiento de Airbnb en la ciudad de Nueva York?</a:t>
            </a:r>
          </a:p>
          <a:p>
            <a:pPr marL="285750" indent="-285750" algn="ctr">
              <a:buFont typeface="Arial" panose="020B0604020202020204" pitchFamily="34" charset="0"/>
              <a:buChar char="•"/>
            </a:pPr>
            <a:endParaRPr lang="es-ES" sz="2800" dirty="0"/>
          </a:p>
          <a:p>
            <a:pPr marL="285750" indent="-285750" algn="ctr">
              <a:buFont typeface="Arial" panose="020B0604020202020204" pitchFamily="34" charset="0"/>
              <a:buChar char="•"/>
            </a:pPr>
            <a:r>
              <a:rPr lang="es-ES" sz="2800" dirty="0"/>
              <a:t>¿Cómo y a qué precio debería </a:t>
            </a:r>
            <a:r>
              <a:rPr lang="es-ES" sz="2800" b="1" dirty="0"/>
              <a:t>publicar su alojamiento</a:t>
            </a:r>
            <a:r>
              <a:rPr lang="es-ES" sz="2800" dirty="0"/>
              <a:t> un anfitrión?</a:t>
            </a:r>
            <a:endParaRPr lang="es-AR" sz="2800" dirty="0"/>
          </a:p>
        </p:txBody>
      </p:sp>
      <p:sp>
        <p:nvSpPr>
          <p:cNvPr id="3" name="CuadroTexto 2">
            <a:extLst>
              <a:ext uri="{FF2B5EF4-FFF2-40B4-BE49-F238E27FC236}">
                <a16:creationId xmlns:a16="http://schemas.microsoft.com/office/drawing/2014/main" id="{9FDEE360-B061-CB3D-6E51-2179D2BC5E5B}"/>
              </a:ext>
            </a:extLst>
          </p:cNvPr>
          <p:cNvSpPr txBox="1"/>
          <p:nvPr/>
        </p:nvSpPr>
        <p:spPr>
          <a:xfrm>
            <a:off x="4467988" y="3499552"/>
            <a:ext cx="3256022" cy="461665"/>
          </a:xfrm>
          <a:prstGeom prst="rect">
            <a:avLst/>
          </a:prstGeom>
          <a:noFill/>
        </p:spPr>
        <p:txBody>
          <a:bodyPr wrap="square" rtlCol="0">
            <a:spAutoFit/>
          </a:bodyPr>
          <a:lstStyle/>
          <a:p>
            <a:pPr algn="ctr"/>
            <a:r>
              <a:rPr lang="es-ES" sz="2400" b="1" dirty="0">
                <a:solidFill>
                  <a:srgbClr val="000000"/>
                </a:solidFill>
                <a:effectLst/>
                <a:latin typeface="Molde"/>
              </a:rPr>
              <a:t>Preguntas de interés</a:t>
            </a:r>
            <a:endParaRPr lang="es-ES" b="0" dirty="0">
              <a:solidFill>
                <a:srgbClr val="000000"/>
              </a:solidFill>
              <a:effectLst/>
              <a:latin typeface="Courier New" panose="02070309020205020404" pitchFamily="49" charset="0"/>
            </a:endParaRPr>
          </a:p>
        </p:txBody>
      </p:sp>
      <p:sp>
        <p:nvSpPr>
          <p:cNvPr id="15" name="CuadroTexto 14">
            <a:extLst>
              <a:ext uri="{FF2B5EF4-FFF2-40B4-BE49-F238E27FC236}">
                <a16:creationId xmlns:a16="http://schemas.microsoft.com/office/drawing/2014/main" id="{3BAD48C5-7C94-FFF5-5CC7-0EC6088EC2B3}"/>
              </a:ext>
            </a:extLst>
          </p:cNvPr>
          <p:cNvSpPr txBox="1"/>
          <p:nvPr/>
        </p:nvSpPr>
        <p:spPr>
          <a:xfrm>
            <a:off x="1233318" y="641635"/>
            <a:ext cx="3527372" cy="2585323"/>
          </a:xfrm>
          <a:prstGeom prst="rect">
            <a:avLst/>
          </a:prstGeom>
          <a:noFill/>
        </p:spPr>
        <p:txBody>
          <a:bodyPr wrap="square" rtlCol="0">
            <a:spAutoFit/>
          </a:bodyPr>
          <a:lstStyle/>
          <a:p>
            <a:pPr algn="ctr"/>
            <a:endParaRPr lang="es-ES" sz="2400" b="1" dirty="0">
              <a:solidFill>
                <a:srgbClr val="000000"/>
              </a:solidFill>
              <a:latin typeface="Molde"/>
            </a:endParaRPr>
          </a:p>
          <a:p>
            <a:pPr marL="285750" indent="-285750">
              <a:buFont typeface="Arial" panose="020B0604020202020204" pitchFamily="34" charset="0"/>
              <a:buChar char="•"/>
            </a:pPr>
            <a:r>
              <a:rPr lang="es-ES" sz="2400" dirty="0"/>
              <a:t>Anfitriones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Viajeros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Líderes de la plataforma</a:t>
            </a:r>
          </a:p>
          <a:p>
            <a:endParaRPr lang="es-AR" dirty="0"/>
          </a:p>
        </p:txBody>
      </p:sp>
      <p:sp>
        <p:nvSpPr>
          <p:cNvPr id="16" name="CuadroTexto 15">
            <a:extLst>
              <a:ext uri="{FF2B5EF4-FFF2-40B4-BE49-F238E27FC236}">
                <a16:creationId xmlns:a16="http://schemas.microsoft.com/office/drawing/2014/main" id="{FF8C37DE-C353-7717-6093-E6A0E843DEDF}"/>
              </a:ext>
            </a:extLst>
          </p:cNvPr>
          <p:cNvSpPr txBox="1"/>
          <p:nvPr/>
        </p:nvSpPr>
        <p:spPr>
          <a:xfrm>
            <a:off x="5960324" y="801729"/>
            <a:ext cx="4998358" cy="1569660"/>
          </a:xfrm>
          <a:prstGeom prst="rect">
            <a:avLst/>
          </a:prstGeom>
          <a:noFill/>
        </p:spPr>
        <p:txBody>
          <a:bodyPr wrap="square" rtlCol="0">
            <a:spAutoFit/>
          </a:bodyPr>
          <a:lstStyle/>
          <a:p>
            <a:endParaRPr lang="es-ES" sz="2400" dirty="0"/>
          </a:p>
          <a:p>
            <a:pPr marL="285750" indent="-285750">
              <a:buFont typeface="Arial" panose="020B0604020202020204" pitchFamily="34" charset="0"/>
              <a:buChar char="•"/>
            </a:pPr>
            <a:r>
              <a:rPr lang="es-ES" sz="2400" dirty="0"/>
              <a:t>Potenciales anfitriones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Competidores de otras plataformas</a:t>
            </a:r>
            <a:endParaRPr lang="es-AR" dirty="0"/>
          </a:p>
        </p:txBody>
      </p:sp>
      <p:sp>
        <p:nvSpPr>
          <p:cNvPr id="17" name="CuadroTexto 16">
            <a:extLst>
              <a:ext uri="{FF2B5EF4-FFF2-40B4-BE49-F238E27FC236}">
                <a16:creationId xmlns:a16="http://schemas.microsoft.com/office/drawing/2014/main" id="{6DAFBADE-D24A-26B7-3BFB-46779280A2AD}"/>
              </a:ext>
            </a:extLst>
          </p:cNvPr>
          <p:cNvSpPr txBox="1"/>
          <p:nvPr/>
        </p:nvSpPr>
        <p:spPr>
          <a:xfrm>
            <a:off x="4332313" y="498927"/>
            <a:ext cx="3527372" cy="461665"/>
          </a:xfrm>
          <a:prstGeom prst="rect">
            <a:avLst/>
          </a:prstGeom>
          <a:noFill/>
        </p:spPr>
        <p:txBody>
          <a:bodyPr wrap="square" rtlCol="0">
            <a:spAutoFit/>
          </a:bodyPr>
          <a:lstStyle/>
          <a:p>
            <a:pPr algn="ctr"/>
            <a:r>
              <a:rPr lang="es-ES" sz="2400" b="1" dirty="0">
                <a:solidFill>
                  <a:srgbClr val="000000"/>
                </a:solidFill>
                <a:latin typeface="Molde"/>
              </a:rPr>
              <a:t>Audiencia</a:t>
            </a:r>
          </a:p>
        </p:txBody>
      </p:sp>
      <p:pic>
        <p:nvPicPr>
          <p:cNvPr id="18" name="Picture 8" descr="Airbnb renueva su marca — Brandemia">
            <a:extLst>
              <a:ext uri="{FF2B5EF4-FFF2-40B4-BE49-F238E27FC236}">
                <a16:creationId xmlns:a16="http://schemas.microsoft.com/office/drawing/2014/main" id="{14A5313A-DAA3-8CFF-29DF-F4E48927D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0690" y="2260870"/>
            <a:ext cx="1036727" cy="78780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A1361AB7-1D03-518D-D402-1DC3FB9CAC36}"/>
              </a:ext>
            </a:extLst>
          </p:cNvPr>
          <p:cNvPicPr>
            <a:picLocks noChangeAspect="1"/>
          </p:cNvPicPr>
          <p:nvPr/>
        </p:nvPicPr>
        <p:blipFill>
          <a:blip r:embed="rId5"/>
          <a:stretch>
            <a:fillRect/>
          </a:stretch>
        </p:blipFill>
        <p:spPr>
          <a:xfrm>
            <a:off x="8811150" y="2371389"/>
            <a:ext cx="2399778" cy="461121"/>
          </a:xfrm>
          <a:prstGeom prst="rect">
            <a:avLst/>
          </a:prstGeom>
        </p:spPr>
      </p:pic>
      <p:pic>
        <p:nvPicPr>
          <p:cNvPr id="20" name="Imagen 19">
            <a:extLst>
              <a:ext uri="{FF2B5EF4-FFF2-40B4-BE49-F238E27FC236}">
                <a16:creationId xmlns:a16="http://schemas.microsoft.com/office/drawing/2014/main" id="{360A5C24-5059-3D0D-F6E3-8A15B827EE39}"/>
              </a:ext>
            </a:extLst>
          </p:cNvPr>
          <p:cNvPicPr>
            <a:picLocks noChangeAspect="1"/>
          </p:cNvPicPr>
          <p:nvPr/>
        </p:nvPicPr>
        <p:blipFill>
          <a:blip r:embed="rId6"/>
          <a:stretch>
            <a:fillRect/>
          </a:stretch>
        </p:blipFill>
        <p:spPr>
          <a:xfrm>
            <a:off x="10670262" y="1590555"/>
            <a:ext cx="1222191" cy="687482"/>
          </a:xfrm>
          <a:prstGeom prst="rect">
            <a:avLst/>
          </a:prstGeom>
        </p:spPr>
      </p:pic>
      <p:pic>
        <p:nvPicPr>
          <p:cNvPr id="1026" name="Picture 2" descr="Viajeros PNG Imágenes con Fondo Transparente | Descarga ...">
            <a:extLst>
              <a:ext uri="{FF2B5EF4-FFF2-40B4-BE49-F238E27FC236}">
                <a16:creationId xmlns:a16="http://schemas.microsoft.com/office/drawing/2014/main" id="{CA7C85B7-666F-E534-C7AC-07DE0D83C7A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318" b="95674" l="10000" r="90000">
                        <a14:foregroundMark x1="43500" y1="52912" x2="28917" y2="46423"/>
                        <a14:foregroundMark x1="28917" y1="46423" x2="21250" y2="37271"/>
                        <a14:foregroundMark x1="21250" y1="37271" x2="30167" y2="53910"/>
                        <a14:foregroundMark x1="30167" y1="53910" x2="40250" y2="64393"/>
                        <a14:foregroundMark x1="40250" y1="64393" x2="41500" y2="84526"/>
                        <a14:foregroundMark x1="41500" y1="84526" x2="38667" y2="99834"/>
                        <a14:foregroundMark x1="38667" y1="99834" x2="78000" y2="95840"/>
                        <a14:foregroundMark x1="78000" y1="95840" x2="78000" y2="90183"/>
                        <a14:foregroundMark x1="60417" y1="11647" x2="65250" y2="9318"/>
                      </a14:backgroundRemoval>
                    </a14:imgEffect>
                  </a14:imgLayer>
                </a14:imgProps>
              </a:ext>
              <a:ext uri="{28A0092B-C50C-407E-A947-70E740481C1C}">
                <a14:useLocalDpi xmlns:a14="http://schemas.microsoft.com/office/drawing/2010/main" val="0"/>
              </a:ext>
            </a:extLst>
          </a:blip>
          <a:srcRect/>
          <a:stretch>
            <a:fillRect/>
          </a:stretch>
        </p:blipFill>
        <p:spPr bwMode="auto">
          <a:xfrm>
            <a:off x="1876275" y="1054231"/>
            <a:ext cx="2884415" cy="1444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el, industria hotelera, turismo, sombrerería, línea, área, zona,  sombrerería, Industria de la hospitalidad png | PNGWing">
            <a:extLst>
              <a:ext uri="{FF2B5EF4-FFF2-40B4-BE49-F238E27FC236}">
                <a16:creationId xmlns:a16="http://schemas.microsoft.com/office/drawing/2014/main" id="{E9B7235F-D555-4505-46F7-7E925BCC273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143" b="96857" l="10000" r="90000">
                        <a14:foregroundMark x1="36630" y1="14714" x2="43696" y2="4857"/>
                        <a14:foregroundMark x1="43696" y1="4857" x2="50978" y2="3143"/>
                        <a14:foregroundMark x1="50978" y1="3143" x2="60217" y2="12714"/>
                        <a14:foregroundMark x1="62500" y1="89143" x2="59457" y2="96429"/>
                        <a14:foregroundMark x1="59457" y1="96429" x2="65761" y2="97714"/>
                        <a14:foregroundMark x1="65761" y1="97714" x2="69783" y2="92143"/>
                        <a14:foregroundMark x1="69783" y1="92143" x2="69891" y2="90286"/>
                        <a14:foregroundMark x1="61196" y1="96857" x2="63043" y2="96143"/>
                      </a14:backgroundRemoval>
                    </a14:imgEffect>
                  </a14:imgLayer>
                </a14:imgProps>
              </a:ext>
              <a:ext uri="{28A0092B-C50C-407E-A947-70E740481C1C}">
                <a14:useLocalDpi xmlns:a14="http://schemas.microsoft.com/office/drawing/2010/main" val="0"/>
              </a:ext>
            </a:extLst>
          </a:blip>
          <a:srcRect/>
          <a:stretch>
            <a:fillRect/>
          </a:stretch>
        </p:blipFill>
        <p:spPr bwMode="auto">
          <a:xfrm>
            <a:off x="8879754" y="498927"/>
            <a:ext cx="1832680" cy="139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393281"/>
            <a:ext cx="11430000" cy="6000750"/>
          </a:xfrm>
          <a:prstGeom prst="rect">
            <a:avLst/>
          </a:prstGeom>
        </p:spPr>
      </p:pic>
      <p:sp>
        <p:nvSpPr>
          <p:cNvPr id="4" name="CuadroTexto 3">
            <a:extLst>
              <a:ext uri="{FF2B5EF4-FFF2-40B4-BE49-F238E27FC236}">
                <a16:creationId xmlns:a16="http://schemas.microsoft.com/office/drawing/2014/main" id="{B2AA3A7E-4266-AD55-6D4E-EC54CCC746AC}"/>
              </a:ext>
            </a:extLst>
          </p:cNvPr>
          <p:cNvSpPr txBox="1"/>
          <p:nvPr/>
        </p:nvSpPr>
        <p:spPr>
          <a:xfrm>
            <a:off x="4090264" y="364907"/>
            <a:ext cx="3256022" cy="461665"/>
          </a:xfrm>
          <a:prstGeom prst="rect">
            <a:avLst/>
          </a:prstGeom>
          <a:noFill/>
        </p:spPr>
        <p:txBody>
          <a:bodyPr wrap="square" rtlCol="0">
            <a:spAutoFit/>
          </a:bodyPr>
          <a:lstStyle/>
          <a:p>
            <a:pPr algn="ctr"/>
            <a:r>
              <a:rPr lang="es-ES" sz="2400" b="1" dirty="0">
                <a:solidFill>
                  <a:srgbClr val="000000"/>
                </a:solidFill>
                <a:latin typeface="Molde"/>
              </a:rPr>
              <a:t>Resumen de metadata</a:t>
            </a:r>
            <a:endParaRPr lang="es-ES" b="0" dirty="0">
              <a:solidFill>
                <a:srgbClr val="000000"/>
              </a:solidFill>
              <a:effectLst/>
              <a:latin typeface="Courier New" panose="02070309020205020404" pitchFamily="49" charset="0"/>
            </a:endParaRPr>
          </a:p>
        </p:txBody>
      </p:sp>
      <p:pic>
        <p:nvPicPr>
          <p:cNvPr id="6" name="Imagen 5">
            <a:extLst>
              <a:ext uri="{FF2B5EF4-FFF2-40B4-BE49-F238E27FC236}">
                <a16:creationId xmlns:a16="http://schemas.microsoft.com/office/drawing/2014/main" id="{7398D187-56A8-B5ED-6FD7-35356D4582BD}"/>
              </a:ext>
            </a:extLst>
          </p:cNvPr>
          <p:cNvPicPr>
            <a:picLocks noChangeAspect="1"/>
          </p:cNvPicPr>
          <p:nvPr/>
        </p:nvPicPr>
        <p:blipFill>
          <a:blip r:embed="rId4"/>
          <a:stretch>
            <a:fillRect/>
          </a:stretch>
        </p:blipFill>
        <p:spPr>
          <a:xfrm>
            <a:off x="2163481" y="3226981"/>
            <a:ext cx="7569203" cy="3364090"/>
          </a:xfrm>
          <a:prstGeom prst="rect">
            <a:avLst/>
          </a:prstGeom>
        </p:spPr>
      </p:pic>
      <p:pic>
        <p:nvPicPr>
          <p:cNvPr id="7" name="Picture 6" descr="Dibujos animados de billete de 100 dólares con estilizado retrato de  franklin | Vector Premium">
            <a:extLst>
              <a:ext uri="{FF2B5EF4-FFF2-40B4-BE49-F238E27FC236}">
                <a16:creationId xmlns:a16="http://schemas.microsoft.com/office/drawing/2014/main" id="{719FE2D9-72F6-1E9B-D55F-8926142025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0" t="9183" r="5322" b="9537"/>
          <a:stretch/>
        </p:blipFill>
        <p:spPr bwMode="auto">
          <a:xfrm>
            <a:off x="3706016" y="1156133"/>
            <a:ext cx="2012259" cy="85599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4871E642-C9B4-C2A5-39AF-8C6E59BB253A}"/>
              </a:ext>
            </a:extLst>
          </p:cNvPr>
          <p:cNvSpPr txBox="1"/>
          <p:nvPr/>
        </p:nvSpPr>
        <p:spPr>
          <a:xfrm>
            <a:off x="3166870" y="2396011"/>
            <a:ext cx="2993565" cy="830997"/>
          </a:xfrm>
          <a:prstGeom prst="rect">
            <a:avLst/>
          </a:prstGeom>
          <a:noFill/>
        </p:spPr>
        <p:txBody>
          <a:bodyPr wrap="square" rtlCol="0">
            <a:spAutoFit/>
          </a:bodyPr>
          <a:lstStyle/>
          <a:p>
            <a:pPr algn="ctr"/>
            <a:r>
              <a:rPr lang="es-ES" sz="2400" b="1" dirty="0">
                <a:solidFill>
                  <a:srgbClr val="212121"/>
                </a:solidFill>
                <a:latin typeface="Courier New" panose="02070309020205020404" pitchFamily="49" charset="0"/>
              </a:rPr>
              <a:t>p</a:t>
            </a:r>
            <a:r>
              <a:rPr lang="es-AR" sz="2400" b="1" dirty="0">
                <a:solidFill>
                  <a:srgbClr val="212121"/>
                </a:solidFill>
                <a:latin typeface="Courier New" panose="02070309020205020404" pitchFamily="49" charset="0"/>
              </a:rPr>
              <a:t>recio promedio   USD 104,61</a:t>
            </a:r>
            <a:endParaRPr lang="es-AR" sz="2400" b="1" dirty="0"/>
          </a:p>
        </p:txBody>
      </p:sp>
      <p:pic>
        <p:nvPicPr>
          <p:cNvPr id="9" name="Picture 2" descr="La Ciudad de Nueva York y sus distritos">
            <a:extLst>
              <a:ext uri="{FF2B5EF4-FFF2-40B4-BE49-F238E27FC236}">
                <a16:creationId xmlns:a16="http://schemas.microsoft.com/office/drawing/2014/main" id="{DEA32E93-7730-6ADD-BB61-D67A71CF94B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714" b="92593" l="5000" r="97000">
                        <a14:foregroundMark x1="58667" y1="10101" x2="75333" y2="4714"/>
                        <a14:foregroundMark x1="75333" y1="4714" x2="80000" y2="27273"/>
                        <a14:foregroundMark x1="80000" y1="27273" x2="97333" y2="41414"/>
                        <a14:foregroundMark x1="97333" y1="41414" x2="91333" y2="67677"/>
                        <a14:foregroundMark x1="31333" y1="67003" x2="12667" y2="67677"/>
                        <a14:foregroundMark x1="12667" y1="67677" x2="5333" y2="92929"/>
                        <a14:foregroundMark x1="5333" y1="92929" x2="26000" y2="88889"/>
                        <a14:foregroundMark x1="26000" y1="88889" x2="33333" y2="72391"/>
                        <a14:foregroundMark x1="33333" y1="72391" x2="32000" y2="68013"/>
                        <a14:foregroundMark x1="66000" y1="65993" x2="77000" y2="80808"/>
                        <a14:foregroundMark x1="77000" y1="80808" x2="85000" y2="65657"/>
                        <a14:foregroundMark x1="85000" y1="65657" x2="66667" y2="64646"/>
                        <a14:foregroundMark x1="66667" y1="64646" x2="66333" y2="65320"/>
                        <a14:foregroundMark x1="59333" y1="11111" x2="74000" y2="4714"/>
                      </a14:backgroundRemoval>
                    </a14:imgEffect>
                  </a14:imgLayer>
                </a14:imgProps>
              </a:ext>
              <a:ext uri="{28A0092B-C50C-407E-A947-70E740481C1C}">
                <a14:useLocalDpi xmlns:a14="http://schemas.microsoft.com/office/drawing/2010/main" val="0"/>
              </a:ext>
            </a:extLst>
          </a:blip>
          <a:srcRect/>
          <a:stretch>
            <a:fillRect/>
          </a:stretch>
        </p:blipFill>
        <p:spPr bwMode="auto">
          <a:xfrm>
            <a:off x="6396443" y="802906"/>
            <a:ext cx="2014809" cy="15624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cono De Ubicación De La Casa PNG , Ubicacion De Los Iconos, Iconos De La  Casa, Logo PNG y Vector para Descargar Gratis | Pngtree">
            <a:extLst>
              <a:ext uri="{FF2B5EF4-FFF2-40B4-BE49-F238E27FC236}">
                <a16:creationId xmlns:a16="http://schemas.microsoft.com/office/drawing/2014/main" id="{1C42FA75-28BE-6BF0-7166-E7BC1D09F31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500" b="90313" l="10000" r="90000">
                        <a14:foregroundMark x1="38438" y1="10469" x2="49375" y2="7500"/>
                        <a14:foregroundMark x1="49375" y1="7500" x2="57188" y2="8125"/>
                        <a14:foregroundMark x1="34688" y1="40469" x2="48750" y2="27969"/>
                        <a14:foregroundMark x1="48750" y1="27969" x2="58906" y2="28125"/>
                        <a14:foregroundMark x1="58906" y1="28125" x2="62031" y2="35938"/>
                        <a14:foregroundMark x1="62031" y1="35938" x2="62344" y2="47500"/>
                        <a14:foregroundMark x1="62344" y1="47500" x2="55156" y2="56250"/>
                        <a14:foregroundMark x1="55156" y1="56250" x2="43125" y2="55625"/>
                        <a14:foregroundMark x1="43125" y1="55625" x2="38594" y2="43906"/>
                        <a14:foregroundMark x1="38594" y1="43906" x2="38281" y2="38281"/>
                        <a14:foregroundMark x1="47969" y1="90313" x2="53281" y2="90313"/>
                      </a14:backgroundRemoval>
                    </a14:imgEffect>
                  </a14:imgLayer>
                </a14:imgProps>
              </a:ext>
              <a:ext uri="{28A0092B-C50C-407E-A947-70E740481C1C}">
                <a14:useLocalDpi xmlns:a14="http://schemas.microsoft.com/office/drawing/2010/main" val="0"/>
              </a:ext>
            </a:extLst>
          </a:blip>
          <a:srcRect/>
          <a:stretch>
            <a:fillRect/>
          </a:stretch>
        </p:blipFill>
        <p:spPr bwMode="auto">
          <a:xfrm>
            <a:off x="1133606" y="826572"/>
            <a:ext cx="1578227" cy="1541778"/>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92BE7A7A-DBA4-C874-7EA7-36A363DFAA72}"/>
              </a:ext>
            </a:extLst>
          </p:cNvPr>
          <p:cNvSpPr txBox="1"/>
          <p:nvPr/>
        </p:nvSpPr>
        <p:spPr>
          <a:xfrm>
            <a:off x="198957" y="2462939"/>
            <a:ext cx="3149956" cy="830997"/>
          </a:xfrm>
          <a:prstGeom prst="rect">
            <a:avLst/>
          </a:prstGeom>
          <a:noFill/>
        </p:spPr>
        <p:txBody>
          <a:bodyPr wrap="square" rtlCol="0">
            <a:spAutoFit/>
          </a:bodyPr>
          <a:lstStyle/>
          <a:p>
            <a:pPr algn="ctr"/>
            <a:r>
              <a:rPr lang="es-AR" sz="2400" b="1" i="0" dirty="0">
                <a:solidFill>
                  <a:srgbClr val="212121"/>
                </a:solidFill>
                <a:effectLst/>
                <a:latin typeface="Courier New" panose="02070309020205020404" pitchFamily="49" charset="0"/>
              </a:rPr>
              <a:t>16658 alojamientos</a:t>
            </a:r>
            <a:endParaRPr lang="es-AR" sz="2400" b="1" dirty="0"/>
          </a:p>
        </p:txBody>
      </p:sp>
      <p:sp>
        <p:nvSpPr>
          <p:cNvPr id="12" name="CuadroTexto 11">
            <a:extLst>
              <a:ext uri="{FF2B5EF4-FFF2-40B4-BE49-F238E27FC236}">
                <a16:creationId xmlns:a16="http://schemas.microsoft.com/office/drawing/2014/main" id="{8DB0F461-BFE3-BD9D-2C7B-4B651758C4B1}"/>
              </a:ext>
            </a:extLst>
          </p:cNvPr>
          <p:cNvSpPr txBox="1"/>
          <p:nvPr/>
        </p:nvSpPr>
        <p:spPr>
          <a:xfrm>
            <a:off x="6314592" y="2462939"/>
            <a:ext cx="2178512" cy="461665"/>
          </a:xfrm>
          <a:prstGeom prst="rect">
            <a:avLst/>
          </a:prstGeom>
          <a:noFill/>
        </p:spPr>
        <p:txBody>
          <a:bodyPr wrap="square" rtlCol="0">
            <a:spAutoFit/>
          </a:bodyPr>
          <a:lstStyle/>
          <a:p>
            <a:pPr algn="ctr"/>
            <a:r>
              <a:rPr lang="es-AR" sz="2400" b="1" i="0" dirty="0">
                <a:solidFill>
                  <a:srgbClr val="212121"/>
                </a:solidFill>
                <a:effectLst/>
                <a:latin typeface="Courier New" panose="02070309020205020404" pitchFamily="49" charset="0"/>
              </a:rPr>
              <a:t>5 barrios</a:t>
            </a:r>
            <a:endParaRPr lang="es-AR" sz="2400" b="1" dirty="0"/>
          </a:p>
        </p:txBody>
      </p:sp>
      <p:pic>
        <p:nvPicPr>
          <p:cNvPr id="13" name="Imagen 12">
            <a:extLst>
              <a:ext uri="{FF2B5EF4-FFF2-40B4-BE49-F238E27FC236}">
                <a16:creationId xmlns:a16="http://schemas.microsoft.com/office/drawing/2014/main" id="{871A3490-095C-6527-FF30-6E615F2B3453}"/>
              </a:ext>
            </a:extLst>
          </p:cNvPr>
          <p:cNvPicPr>
            <a:picLocks noChangeAspect="1"/>
          </p:cNvPicPr>
          <p:nvPr/>
        </p:nvPicPr>
        <p:blipFill>
          <a:blip r:embed="rId10"/>
          <a:stretch>
            <a:fillRect/>
          </a:stretch>
        </p:blipFill>
        <p:spPr>
          <a:xfrm>
            <a:off x="9169273" y="622542"/>
            <a:ext cx="2292345" cy="1726835"/>
          </a:xfrm>
          <a:prstGeom prst="rect">
            <a:avLst/>
          </a:prstGeom>
        </p:spPr>
      </p:pic>
      <p:sp>
        <p:nvSpPr>
          <p:cNvPr id="14" name="CuadroTexto 13">
            <a:extLst>
              <a:ext uri="{FF2B5EF4-FFF2-40B4-BE49-F238E27FC236}">
                <a16:creationId xmlns:a16="http://schemas.microsoft.com/office/drawing/2014/main" id="{AE60642A-2666-EECB-48A8-9ADE49B5294D}"/>
              </a:ext>
            </a:extLst>
          </p:cNvPr>
          <p:cNvSpPr txBox="1"/>
          <p:nvPr/>
        </p:nvSpPr>
        <p:spPr>
          <a:xfrm>
            <a:off x="8680946" y="2395984"/>
            <a:ext cx="2691246" cy="830997"/>
          </a:xfrm>
          <a:prstGeom prst="rect">
            <a:avLst/>
          </a:prstGeom>
          <a:noFill/>
        </p:spPr>
        <p:txBody>
          <a:bodyPr wrap="square" rtlCol="0">
            <a:spAutoFit/>
          </a:bodyPr>
          <a:lstStyle/>
          <a:p>
            <a:pPr algn="ctr"/>
            <a:r>
              <a:rPr lang="es-ES" sz="2400" b="1" dirty="0">
                <a:solidFill>
                  <a:srgbClr val="212121"/>
                </a:solidFill>
                <a:latin typeface="Courier New" panose="02070309020205020404" pitchFamily="49" charset="0"/>
              </a:rPr>
              <a:t>m</a:t>
            </a:r>
            <a:r>
              <a:rPr lang="es-AR" sz="2400" b="1" dirty="0">
                <a:solidFill>
                  <a:srgbClr val="212121"/>
                </a:solidFill>
                <a:latin typeface="Courier New" panose="02070309020205020404" pitchFamily="49" charset="0"/>
              </a:rPr>
              <a:t>múltiples descripciones</a:t>
            </a:r>
            <a:endParaRPr lang="es-AR" sz="2400" b="1" dirty="0"/>
          </a:p>
        </p:txBody>
      </p:sp>
    </p:spTree>
    <p:extLst>
      <p:ext uri="{BB962C8B-B14F-4D97-AF65-F5344CB8AC3E}">
        <p14:creationId xmlns:p14="http://schemas.microsoft.com/office/powerpoint/2010/main" val="2967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
        <p:nvSpPr>
          <p:cNvPr id="4" name="CuadroTexto 3">
            <a:extLst>
              <a:ext uri="{FF2B5EF4-FFF2-40B4-BE49-F238E27FC236}">
                <a16:creationId xmlns:a16="http://schemas.microsoft.com/office/drawing/2014/main" id="{4E2A97B6-62E0-1953-9539-E727981FB649}"/>
              </a:ext>
            </a:extLst>
          </p:cNvPr>
          <p:cNvSpPr txBox="1"/>
          <p:nvPr/>
        </p:nvSpPr>
        <p:spPr>
          <a:xfrm>
            <a:off x="1643935" y="1268074"/>
            <a:ext cx="9157447" cy="1200329"/>
          </a:xfrm>
          <a:prstGeom prst="rect">
            <a:avLst/>
          </a:prstGeom>
          <a:noFill/>
        </p:spPr>
        <p:txBody>
          <a:bodyPr wrap="square" rtlCol="0">
            <a:spAutoFit/>
          </a:bodyPr>
          <a:lstStyle/>
          <a:p>
            <a:r>
              <a:rPr lang="es-ES" dirty="0"/>
              <a:t>El dataset original presentaba una asimetría a positiva y una curtosis pronunciada que haría ruido para los análisis posteriores causando posibles conclusiones engañosas.</a:t>
            </a:r>
          </a:p>
          <a:p>
            <a:endParaRPr lang="es-ES" dirty="0"/>
          </a:p>
          <a:p>
            <a:r>
              <a:rPr lang="es-ES" dirty="0"/>
              <a:t>Por lo tanto, se decidió hacer un recorte de los outliers para que sea mas asimilable a la normal.</a:t>
            </a:r>
            <a:endParaRPr lang="es-AR" dirty="0"/>
          </a:p>
        </p:txBody>
      </p:sp>
      <p:sp>
        <p:nvSpPr>
          <p:cNvPr id="6" name="CuadroTexto 5">
            <a:extLst>
              <a:ext uri="{FF2B5EF4-FFF2-40B4-BE49-F238E27FC236}">
                <a16:creationId xmlns:a16="http://schemas.microsoft.com/office/drawing/2014/main" id="{421F9D8B-5A36-8D86-0398-0724101F41A6}"/>
              </a:ext>
            </a:extLst>
          </p:cNvPr>
          <p:cNvSpPr txBox="1"/>
          <p:nvPr/>
        </p:nvSpPr>
        <p:spPr>
          <a:xfrm>
            <a:off x="5011405" y="535277"/>
            <a:ext cx="4208930" cy="461665"/>
          </a:xfrm>
          <a:prstGeom prst="rect">
            <a:avLst/>
          </a:prstGeom>
          <a:noFill/>
        </p:spPr>
        <p:txBody>
          <a:bodyPr wrap="square" rtlCol="0">
            <a:spAutoFit/>
          </a:bodyPr>
          <a:lstStyle/>
          <a:p>
            <a:r>
              <a:rPr lang="es-ES" sz="2400" b="1" dirty="0">
                <a:solidFill>
                  <a:srgbClr val="000000"/>
                </a:solidFill>
                <a:latin typeface="Modle"/>
              </a:rPr>
              <a:t>Aclaraciones previas</a:t>
            </a:r>
            <a:endParaRPr lang="es-ES" sz="2400" dirty="0"/>
          </a:p>
        </p:txBody>
      </p:sp>
      <p:pic>
        <p:nvPicPr>
          <p:cNvPr id="7" name="Imagen 6">
            <a:extLst>
              <a:ext uri="{FF2B5EF4-FFF2-40B4-BE49-F238E27FC236}">
                <a16:creationId xmlns:a16="http://schemas.microsoft.com/office/drawing/2014/main" id="{B1682AAA-7D12-8459-6091-21E871852814}"/>
              </a:ext>
            </a:extLst>
          </p:cNvPr>
          <p:cNvPicPr>
            <a:picLocks noChangeAspect="1"/>
          </p:cNvPicPr>
          <p:nvPr/>
        </p:nvPicPr>
        <p:blipFill>
          <a:blip r:embed="rId4"/>
          <a:stretch>
            <a:fillRect/>
          </a:stretch>
        </p:blipFill>
        <p:spPr>
          <a:xfrm>
            <a:off x="655094" y="3429000"/>
            <a:ext cx="4884061" cy="2937690"/>
          </a:xfrm>
          <a:prstGeom prst="rect">
            <a:avLst/>
          </a:prstGeom>
        </p:spPr>
      </p:pic>
      <p:pic>
        <p:nvPicPr>
          <p:cNvPr id="9" name="Imagen 8">
            <a:extLst>
              <a:ext uri="{FF2B5EF4-FFF2-40B4-BE49-F238E27FC236}">
                <a16:creationId xmlns:a16="http://schemas.microsoft.com/office/drawing/2014/main" id="{EE3731A2-186E-2E46-F055-D712C61F4440}"/>
              </a:ext>
            </a:extLst>
          </p:cNvPr>
          <p:cNvPicPr>
            <a:picLocks noChangeAspect="1"/>
          </p:cNvPicPr>
          <p:nvPr/>
        </p:nvPicPr>
        <p:blipFill>
          <a:blip r:embed="rId5"/>
          <a:stretch>
            <a:fillRect/>
          </a:stretch>
        </p:blipFill>
        <p:spPr>
          <a:xfrm>
            <a:off x="6222659" y="3449456"/>
            <a:ext cx="4884061" cy="3051001"/>
          </a:xfrm>
          <a:prstGeom prst="rect">
            <a:avLst/>
          </a:prstGeom>
        </p:spPr>
      </p:pic>
      <p:sp>
        <p:nvSpPr>
          <p:cNvPr id="2" name="CuadroTexto 1">
            <a:extLst>
              <a:ext uri="{FF2B5EF4-FFF2-40B4-BE49-F238E27FC236}">
                <a16:creationId xmlns:a16="http://schemas.microsoft.com/office/drawing/2014/main" id="{77543130-D8EE-0A9B-55A7-0B2ABC629E4D}"/>
              </a:ext>
            </a:extLst>
          </p:cNvPr>
          <p:cNvSpPr txBox="1"/>
          <p:nvPr/>
        </p:nvSpPr>
        <p:spPr>
          <a:xfrm>
            <a:off x="1678540" y="3024786"/>
            <a:ext cx="3467836" cy="461665"/>
          </a:xfrm>
          <a:prstGeom prst="rect">
            <a:avLst/>
          </a:prstGeom>
          <a:noFill/>
        </p:spPr>
        <p:txBody>
          <a:bodyPr wrap="square" rtlCol="0">
            <a:spAutoFit/>
          </a:bodyPr>
          <a:lstStyle/>
          <a:p>
            <a:pPr algn="ctr"/>
            <a:r>
              <a:rPr lang="es-ES" sz="2400" b="1" dirty="0">
                <a:solidFill>
                  <a:srgbClr val="212121"/>
                </a:solidFill>
                <a:latin typeface="Courier New" panose="02070309020205020404" pitchFamily="49" charset="0"/>
              </a:rPr>
              <a:t>Original</a:t>
            </a:r>
            <a:endParaRPr lang="es-AR" sz="2400" b="1" dirty="0"/>
          </a:p>
        </p:txBody>
      </p:sp>
      <p:sp>
        <p:nvSpPr>
          <p:cNvPr id="3" name="CuadroTexto 2">
            <a:extLst>
              <a:ext uri="{FF2B5EF4-FFF2-40B4-BE49-F238E27FC236}">
                <a16:creationId xmlns:a16="http://schemas.microsoft.com/office/drawing/2014/main" id="{9CB31BFD-7532-8AD3-293D-DFF3359AA8E4}"/>
              </a:ext>
            </a:extLst>
          </p:cNvPr>
          <p:cNvSpPr txBox="1"/>
          <p:nvPr/>
        </p:nvSpPr>
        <p:spPr>
          <a:xfrm>
            <a:off x="7914813" y="3024786"/>
            <a:ext cx="2178512" cy="461665"/>
          </a:xfrm>
          <a:prstGeom prst="rect">
            <a:avLst/>
          </a:prstGeom>
          <a:noFill/>
        </p:spPr>
        <p:txBody>
          <a:bodyPr wrap="square" rtlCol="0">
            <a:spAutoFit/>
          </a:bodyPr>
          <a:lstStyle/>
          <a:p>
            <a:pPr algn="ctr"/>
            <a:r>
              <a:rPr lang="es-AR" sz="2400" b="1" i="0" dirty="0">
                <a:solidFill>
                  <a:srgbClr val="212121"/>
                </a:solidFill>
                <a:effectLst/>
                <a:latin typeface="Courier New" panose="02070309020205020404" pitchFamily="49" charset="0"/>
              </a:rPr>
              <a:t>Modificado </a:t>
            </a:r>
            <a:endParaRPr lang="es-AR" sz="2400" b="1" dirty="0"/>
          </a:p>
        </p:txBody>
      </p:sp>
    </p:spTree>
    <p:extLst>
      <p:ext uri="{BB962C8B-B14F-4D97-AF65-F5344CB8AC3E}">
        <p14:creationId xmlns:p14="http://schemas.microsoft.com/office/powerpoint/2010/main" val="2895593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pic>
        <p:nvPicPr>
          <p:cNvPr id="3" name="Imagen 2">
            <a:extLst>
              <a:ext uri="{FF2B5EF4-FFF2-40B4-BE49-F238E27FC236}">
                <a16:creationId xmlns:a16="http://schemas.microsoft.com/office/drawing/2014/main" id="{05445D0B-7808-B18E-3B3B-D03901655AAD}"/>
              </a:ext>
            </a:extLst>
          </p:cNvPr>
          <p:cNvPicPr>
            <a:picLocks noChangeAspect="1"/>
          </p:cNvPicPr>
          <p:nvPr/>
        </p:nvPicPr>
        <p:blipFill>
          <a:blip r:embed="rId4"/>
          <a:stretch>
            <a:fillRect/>
          </a:stretch>
        </p:blipFill>
        <p:spPr>
          <a:xfrm>
            <a:off x="7512423" y="2478558"/>
            <a:ext cx="4486835" cy="3122746"/>
          </a:xfrm>
          <a:prstGeom prst="rect">
            <a:avLst/>
          </a:prstGeom>
        </p:spPr>
      </p:pic>
      <p:pic>
        <p:nvPicPr>
          <p:cNvPr id="4" name="Imagen 3">
            <a:extLst>
              <a:ext uri="{FF2B5EF4-FFF2-40B4-BE49-F238E27FC236}">
                <a16:creationId xmlns:a16="http://schemas.microsoft.com/office/drawing/2014/main" id="{A5B647B6-A4EF-97C3-C497-38DDD29C007B}"/>
              </a:ext>
            </a:extLst>
          </p:cNvPr>
          <p:cNvPicPr>
            <a:picLocks noChangeAspect="1"/>
          </p:cNvPicPr>
          <p:nvPr/>
        </p:nvPicPr>
        <p:blipFill>
          <a:blip r:embed="rId5"/>
          <a:stretch>
            <a:fillRect/>
          </a:stretch>
        </p:blipFill>
        <p:spPr>
          <a:xfrm>
            <a:off x="623047" y="2478558"/>
            <a:ext cx="6857201" cy="3455062"/>
          </a:xfrm>
          <a:prstGeom prst="rect">
            <a:avLst/>
          </a:prstGeom>
        </p:spPr>
      </p:pic>
      <p:sp>
        <p:nvSpPr>
          <p:cNvPr id="8" name="CuadroTexto 7">
            <a:extLst>
              <a:ext uri="{FF2B5EF4-FFF2-40B4-BE49-F238E27FC236}">
                <a16:creationId xmlns:a16="http://schemas.microsoft.com/office/drawing/2014/main" id="{867EC6D2-AAEE-E621-839F-9E586715411F}"/>
              </a:ext>
            </a:extLst>
          </p:cNvPr>
          <p:cNvSpPr txBox="1"/>
          <p:nvPr/>
        </p:nvSpPr>
        <p:spPr>
          <a:xfrm>
            <a:off x="811305" y="428625"/>
            <a:ext cx="10295965" cy="2554545"/>
          </a:xfrm>
          <a:prstGeom prst="rect">
            <a:avLst/>
          </a:prstGeom>
          <a:noFill/>
        </p:spPr>
        <p:txBody>
          <a:bodyPr wrap="square" rtlCol="0">
            <a:spAutoFit/>
          </a:bodyPr>
          <a:lstStyle/>
          <a:p>
            <a:pPr algn="ctr"/>
            <a:r>
              <a:rPr lang="es-ES" sz="2400" b="1" i="0" dirty="0">
                <a:solidFill>
                  <a:srgbClr val="000000"/>
                </a:solidFill>
                <a:effectLst/>
                <a:latin typeface="Modle"/>
              </a:rPr>
              <a:t>Ubicación</a:t>
            </a:r>
          </a:p>
          <a:p>
            <a:endParaRPr lang="es-ES" sz="2000" b="0" dirty="0">
              <a:solidFill>
                <a:srgbClr val="000000"/>
              </a:solidFill>
              <a:effectLst/>
              <a:latin typeface="Modle"/>
            </a:endParaRPr>
          </a:p>
          <a:p>
            <a:r>
              <a:rPr lang="es-ES" sz="2000" b="0" dirty="0">
                <a:solidFill>
                  <a:srgbClr val="000000"/>
                </a:solidFill>
                <a:effectLst/>
                <a:latin typeface="Modle"/>
              </a:rPr>
              <a:t>Muchos de los alojamientos tienen un precio entre los 50 y 100 USD para todos los barrios. Sin embargo, es evidente que en </a:t>
            </a:r>
            <a:r>
              <a:rPr lang="es-ES" sz="2000" b="1" dirty="0">
                <a:solidFill>
                  <a:srgbClr val="00B0F0"/>
                </a:solidFill>
                <a:effectLst/>
                <a:latin typeface="Modle"/>
              </a:rPr>
              <a:t>Manhattan</a:t>
            </a:r>
            <a:r>
              <a:rPr lang="es-ES" sz="2000" b="0" dirty="0">
                <a:solidFill>
                  <a:srgbClr val="000000"/>
                </a:solidFill>
                <a:effectLst/>
                <a:latin typeface="Modle"/>
              </a:rPr>
              <a:t> , hay precios más elevados (de los 125USD en adelante) como sucede </a:t>
            </a:r>
            <a:r>
              <a:rPr lang="es-ES" sz="2000" dirty="0">
                <a:solidFill>
                  <a:srgbClr val="000000"/>
                </a:solidFill>
                <a:latin typeface="Modle"/>
              </a:rPr>
              <a:t>en menor medida en </a:t>
            </a:r>
            <a:r>
              <a:rPr lang="es-ES" sz="2000" b="1" dirty="0">
                <a:solidFill>
                  <a:srgbClr val="FFC000"/>
                </a:solidFill>
                <a:latin typeface="Modle"/>
              </a:rPr>
              <a:t>Brooklyn</a:t>
            </a:r>
            <a:r>
              <a:rPr lang="es-ES" sz="2000" dirty="0">
                <a:solidFill>
                  <a:srgbClr val="000000"/>
                </a:solidFill>
                <a:latin typeface="Modle"/>
              </a:rPr>
              <a:t>; pero en </a:t>
            </a:r>
            <a:r>
              <a:rPr lang="es-ES" sz="2000" b="1" dirty="0">
                <a:solidFill>
                  <a:srgbClr val="7030A0"/>
                </a:solidFill>
                <a:latin typeface="Modle"/>
              </a:rPr>
              <a:t>Bronx</a:t>
            </a:r>
            <a:r>
              <a:rPr lang="es-ES" sz="2000" dirty="0">
                <a:solidFill>
                  <a:srgbClr val="000000"/>
                </a:solidFill>
                <a:latin typeface="Modle"/>
              </a:rPr>
              <a:t> y </a:t>
            </a:r>
            <a:r>
              <a:rPr lang="es-ES" sz="2000" b="1" dirty="0">
                <a:solidFill>
                  <a:srgbClr val="00B050"/>
                </a:solidFill>
                <a:latin typeface="Modle"/>
              </a:rPr>
              <a:t>Queens</a:t>
            </a:r>
            <a:r>
              <a:rPr lang="es-ES" sz="2000" dirty="0">
                <a:solidFill>
                  <a:srgbClr val="000000"/>
                </a:solidFill>
                <a:latin typeface="Modle"/>
              </a:rPr>
              <a:t>, los precios no superan la barrera de los 150 generalmente. </a:t>
            </a:r>
            <a:endParaRPr lang="es-ES" sz="2000" b="0" dirty="0">
              <a:solidFill>
                <a:srgbClr val="000000"/>
              </a:solidFill>
              <a:effectLst/>
              <a:latin typeface="Modle"/>
            </a:endParaRPr>
          </a:p>
          <a:p>
            <a:br>
              <a:rPr lang="es-ES" b="0" dirty="0">
                <a:solidFill>
                  <a:srgbClr val="000000"/>
                </a:solidFill>
                <a:effectLst/>
                <a:latin typeface="Courier New" panose="02070309020205020404" pitchFamily="49" charset="0"/>
              </a:rPr>
            </a:br>
            <a:endParaRPr lang="es-E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697911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pic>
        <p:nvPicPr>
          <p:cNvPr id="3" name="Imagen 2">
            <a:extLst>
              <a:ext uri="{FF2B5EF4-FFF2-40B4-BE49-F238E27FC236}">
                <a16:creationId xmlns:a16="http://schemas.microsoft.com/office/drawing/2014/main" id="{8BDBA93B-4BB0-09AD-C262-4470B8018618}"/>
              </a:ext>
            </a:extLst>
          </p:cNvPr>
          <p:cNvPicPr>
            <a:picLocks noChangeAspect="1"/>
          </p:cNvPicPr>
          <p:nvPr/>
        </p:nvPicPr>
        <p:blipFill>
          <a:blip r:embed="rId4"/>
          <a:stretch>
            <a:fillRect/>
          </a:stretch>
        </p:blipFill>
        <p:spPr>
          <a:xfrm>
            <a:off x="6342399" y="1590418"/>
            <a:ext cx="4944165" cy="3677163"/>
          </a:xfrm>
          <a:prstGeom prst="rect">
            <a:avLst/>
          </a:prstGeom>
        </p:spPr>
      </p:pic>
      <p:sp>
        <p:nvSpPr>
          <p:cNvPr id="4" name="CuadroTexto 3">
            <a:extLst>
              <a:ext uri="{FF2B5EF4-FFF2-40B4-BE49-F238E27FC236}">
                <a16:creationId xmlns:a16="http://schemas.microsoft.com/office/drawing/2014/main" id="{4E2A97B6-62E0-1953-9539-E727981FB649}"/>
              </a:ext>
            </a:extLst>
          </p:cNvPr>
          <p:cNvSpPr txBox="1"/>
          <p:nvPr/>
        </p:nvSpPr>
        <p:spPr>
          <a:xfrm>
            <a:off x="959099" y="1734671"/>
            <a:ext cx="4944164" cy="3139321"/>
          </a:xfrm>
          <a:prstGeom prst="rect">
            <a:avLst/>
          </a:prstGeom>
          <a:noFill/>
        </p:spPr>
        <p:txBody>
          <a:bodyPr wrap="square" rtlCol="0">
            <a:spAutoFit/>
          </a:bodyPr>
          <a:lstStyle/>
          <a:p>
            <a:endParaRPr lang="es-ES" dirty="0"/>
          </a:p>
          <a:p>
            <a:r>
              <a:rPr lang="es-ES" dirty="0"/>
              <a:t>Resulta notorio cómo los precios de los </a:t>
            </a:r>
            <a:r>
              <a:rPr lang="es-ES" b="1" dirty="0">
                <a:solidFill>
                  <a:srgbClr val="00B0F0"/>
                </a:solidFill>
              </a:rPr>
              <a:t>departamentos enteros </a:t>
            </a:r>
            <a:r>
              <a:rPr lang="es-ES" dirty="0"/>
              <a:t>tienen un precio más alto, salvo en Bronx ya que hay </a:t>
            </a:r>
            <a:r>
              <a:rPr lang="es-ES" b="1" dirty="0">
                <a:solidFill>
                  <a:srgbClr val="00B050"/>
                </a:solidFill>
              </a:rPr>
              <a:t>alojamientos compartidos </a:t>
            </a:r>
            <a:r>
              <a:rPr lang="es-ES" dirty="0"/>
              <a:t>que podrían tener un precio igual al alojamiento entero. </a:t>
            </a:r>
          </a:p>
          <a:p>
            <a:r>
              <a:rPr lang="es-ES" dirty="0"/>
              <a:t>Si bien, los precios de los departamentos/casas enteros son más altos que los demás, no se nota gráficamente una tendencia de que las </a:t>
            </a:r>
            <a:r>
              <a:rPr lang="es-ES" b="1" dirty="0">
                <a:solidFill>
                  <a:srgbClr val="FFC000"/>
                </a:solidFill>
              </a:rPr>
              <a:t>habitaciones privadas </a:t>
            </a:r>
            <a:r>
              <a:rPr lang="es-ES" dirty="0"/>
              <a:t>sean más caras que las habitaciones compartidas. </a:t>
            </a:r>
            <a:endParaRPr lang="es-AR" dirty="0"/>
          </a:p>
        </p:txBody>
      </p:sp>
      <p:sp>
        <p:nvSpPr>
          <p:cNvPr id="6" name="CuadroTexto 5">
            <a:extLst>
              <a:ext uri="{FF2B5EF4-FFF2-40B4-BE49-F238E27FC236}">
                <a16:creationId xmlns:a16="http://schemas.microsoft.com/office/drawing/2014/main" id="{421F9D8B-5A36-8D86-0398-0724101F41A6}"/>
              </a:ext>
            </a:extLst>
          </p:cNvPr>
          <p:cNvSpPr txBox="1"/>
          <p:nvPr/>
        </p:nvSpPr>
        <p:spPr>
          <a:xfrm>
            <a:off x="1073658" y="1128753"/>
            <a:ext cx="4208930" cy="461665"/>
          </a:xfrm>
          <a:prstGeom prst="rect">
            <a:avLst/>
          </a:prstGeom>
          <a:noFill/>
        </p:spPr>
        <p:txBody>
          <a:bodyPr wrap="square" rtlCol="0">
            <a:spAutoFit/>
          </a:bodyPr>
          <a:lstStyle/>
          <a:p>
            <a:r>
              <a:rPr lang="es-ES" sz="2400" b="1" i="0" dirty="0">
                <a:solidFill>
                  <a:srgbClr val="000000"/>
                </a:solidFill>
                <a:effectLst/>
                <a:latin typeface="Modle"/>
              </a:rPr>
              <a:t>Tipo de alojamiento y ubicación</a:t>
            </a:r>
            <a:endParaRPr lang="es-ES" sz="2400" dirty="0"/>
          </a:p>
        </p:txBody>
      </p:sp>
    </p:spTree>
    <p:extLst>
      <p:ext uri="{BB962C8B-B14F-4D97-AF65-F5344CB8AC3E}">
        <p14:creationId xmlns:p14="http://schemas.microsoft.com/office/powerpoint/2010/main" val="287333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
        <p:nvSpPr>
          <p:cNvPr id="8" name="CuadroTexto 7">
            <a:extLst>
              <a:ext uri="{FF2B5EF4-FFF2-40B4-BE49-F238E27FC236}">
                <a16:creationId xmlns:a16="http://schemas.microsoft.com/office/drawing/2014/main" id="{43B07FD5-80D6-3A55-967E-1C72CA70378D}"/>
              </a:ext>
            </a:extLst>
          </p:cNvPr>
          <p:cNvSpPr txBox="1"/>
          <p:nvPr/>
        </p:nvSpPr>
        <p:spPr>
          <a:xfrm>
            <a:off x="7602070" y="1273197"/>
            <a:ext cx="3871967" cy="923330"/>
          </a:xfrm>
          <a:prstGeom prst="rect">
            <a:avLst/>
          </a:prstGeom>
          <a:noFill/>
        </p:spPr>
        <p:txBody>
          <a:bodyPr wrap="square" rtlCol="0">
            <a:spAutoFit/>
          </a:bodyPr>
          <a:lstStyle/>
          <a:p>
            <a:r>
              <a:rPr lang="es-ES" dirty="0"/>
              <a:t>Un mayor puntaje otorgado por los viajeros a la ubicación, le permite a los anfitriones aplicar precios superiores.</a:t>
            </a:r>
          </a:p>
        </p:txBody>
      </p:sp>
      <p:pic>
        <p:nvPicPr>
          <p:cNvPr id="4" name="Imagen 3">
            <a:extLst>
              <a:ext uri="{FF2B5EF4-FFF2-40B4-BE49-F238E27FC236}">
                <a16:creationId xmlns:a16="http://schemas.microsoft.com/office/drawing/2014/main" id="{DEBE76E9-5B5A-7ABE-C39F-5C8A20F63670}"/>
              </a:ext>
            </a:extLst>
          </p:cNvPr>
          <p:cNvPicPr>
            <a:picLocks noChangeAspect="1"/>
          </p:cNvPicPr>
          <p:nvPr/>
        </p:nvPicPr>
        <p:blipFill>
          <a:blip r:embed="rId4"/>
          <a:stretch>
            <a:fillRect/>
          </a:stretch>
        </p:blipFill>
        <p:spPr>
          <a:xfrm>
            <a:off x="666818" y="2787714"/>
            <a:ext cx="6109447" cy="3516951"/>
          </a:xfrm>
          <a:prstGeom prst="rect">
            <a:avLst/>
          </a:prstGeom>
        </p:spPr>
      </p:pic>
      <p:pic>
        <p:nvPicPr>
          <p:cNvPr id="9" name="Imagen 8">
            <a:extLst>
              <a:ext uri="{FF2B5EF4-FFF2-40B4-BE49-F238E27FC236}">
                <a16:creationId xmlns:a16="http://schemas.microsoft.com/office/drawing/2014/main" id="{C3E271C5-3BBD-D018-AD05-2F711C4112D3}"/>
              </a:ext>
            </a:extLst>
          </p:cNvPr>
          <p:cNvPicPr>
            <a:picLocks noChangeAspect="1"/>
          </p:cNvPicPr>
          <p:nvPr/>
        </p:nvPicPr>
        <p:blipFill>
          <a:blip r:embed="rId5"/>
          <a:stretch>
            <a:fillRect/>
          </a:stretch>
        </p:blipFill>
        <p:spPr>
          <a:xfrm>
            <a:off x="6865557" y="2627502"/>
            <a:ext cx="4887007" cy="3677163"/>
          </a:xfrm>
          <a:prstGeom prst="rect">
            <a:avLst/>
          </a:prstGeom>
        </p:spPr>
      </p:pic>
      <p:sp>
        <p:nvSpPr>
          <p:cNvPr id="2" name="CuadroTexto 1">
            <a:extLst>
              <a:ext uri="{FF2B5EF4-FFF2-40B4-BE49-F238E27FC236}">
                <a16:creationId xmlns:a16="http://schemas.microsoft.com/office/drawing/2014/main" id="{337EB51C-78A4-6FC8-F3FC-FB63E877FB43}"/>
              </a:ext>
            </a:extLst>
          </p:cNvPr>
          <p:cNvSpPr txBox="1"/>
          <p:nvPr/>
        </p:nvSpPr>
        <p:spPr>
          <a:xfrm>
            <a:off x="1617076" y="548068"/>
            <a:ext cx="4208930" cy="461665"/>
          </a:xfrm>
          <a:prstGeom prst="rect">
            <a:avLst/>
          </a:prstGeom>
          <a:noFill/>
        </p:spPr>
        <p:txBody>
          <a:bodyPr wrap="square" rtlCol="0">
            <a:spAutoFit/>
          </a:bodyPr>
          <a:lstStyle/>
          <a:p>
            <a:r>
              <a:rPr lang="es-ES" sz="2400" b="1" i="0" dirty="0">
                <a:solidFill>
                  <a:srgbClr val="000000"/>
                </a:solidFill>
                <a:effectLst/>
                <a:latin typeface="Modle"/>
              </a:rPr>
              <a:t>Tipo de alojamiento y ubicación</a:t>
            </a:r>
            <a:endParaRPr lang="es-ES" sz="2400" dirty="0"/>
          </a:p>
        </p:txBody>
      </p:sp>
      <p:sp>
        <p:nvSpPr>
          <p:cNvPr id="3" name="CuadroTexto 2">
            <a:extLst>
              <a:ext uri="{FF2B5EF4-FFF2-40B4-BE49-F238E27FC236}">
                <a16:creationId xmlns:a16="http://schemas.microsoft.com/office/drawing/2014/main" id="{A7159DA7-620C-6A1E-8496-490B289168D9}"/>
              </a:ext>
            </a:extLst>
          </p:cNvPr>
          <p:cNvSpPr txBox="1"/>
          <p:nvPr/>
        </p:nvSpPr>
        <p:spPr>
          <a:xfrm>
            <a:off x="7332076" y="442200"/>
            <a:ext cx="3993611" cy="830997"/>
          </a:xfrm>
          <a:prstGeom prst="rect">
            <a:avLst/>
          </a:prstGeom>
          <a:noFill/>
        </p:spPr>
        <p:txBody>
          <a:bodyPr wrap="square" rtlCol="0">
            <a:spAutoFit/>
          </a:bodyPr>
          <a:lstStyle/>
          <a:p>
            <a:pPr algn="ctr"/>
            <a:r>
              <a:rPr lang="es-ES" sz="2400" b="1" dirty="0">
                <a:solidFill>
                  <a:srgbClr val="000000"/>
                </a:solidFill>
                <a:latin typeface="Modle"/>
              </a:rPr>
              <a:t>Relación precio – puntuación de la ubicación</a:t>
            </a:r>
            <a:endParaRPr lang="es-ES" sz="2400" dirty="0"/>
          </a:p>
        </p:txBody>
      </p:sp>
      <p:sp>
        <p:nvSpPr>
          <p:cNvPr id="6" name="CuadroTexto 5">
            <a:extLst>
              <a:ext uri="{FF2B5EF4-FFF2-40B4-BE49-F238E27FC236}">
                <a16:creationId xmlns:a16="http://schemas.microsoft.com/office/drawing/2014/main" id="{E49B674A-D63D-DCDF-4531-848078714289}"/>
              </a:ext>
            </a:extLst>
          </p:cNvPr>
          <p:cNvSpPr txBox="1"/>
          <p:nvPr/>
        </p:nvSpPr>
        <p:spPr>
          <a:xfrm>
            <a:off x="1347082" y="1273197"/>
            <a:ext cx="4748918" cy="1200329"/>
          </a:xfrm>
          <a:prstGeom prst="rect">
            <a:avLst/>
          </a:prstGeom>
          <a:noFill/>
        </p:spPr>
        <p:txBody>
          <a:bodyPr wrap="square" rtlCol="0">
            <a:spAutoFit/>
          </a:bodyPr>
          <a:lstStyle/>
          <a:p>
            <a:r>
              <a:rPr lang="es-ES" dirty="0"/>
              <a:t>Resulta notorio que a mayor privacidad del alojamiento, también lo es el precio. Como se puede ver que las </a:t>
            </a:r>
            <a:r>
              <a:rPr lang="es-ES" b="1" dirty="0">
                <a:solidFill>
                  <a:srgbClr val="00B0F0"/>
                </a:solidFill>
              </a:rPr>
              <a:t>casas o departamentos enteros</a:t>
            </a:r>
            <a:r>
              <a:rPr lang="es-ES" dirty="0"/>
              <a:t> tienen un precio notoriamente mayor</a:t>
            </a:r>
          </a:p>
        </p:txBody>
      </p:sp>
    </p:spTree>
    <p:extLst>
      <p:ext uri="{BB962C8B-B14F-4D97-AF65-F5344CB8AC3E}">
        <p14:creationId xmlns:p14="http://schemas.microsoft.com/office/powerpoint/2010/main" val="287876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3BA8187-E024-076E-3008-2EE581655DE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pic>
        <p:nvPicPr>
          <p:cNvPr id="10" name="Imagen 9">
            <a:extLst>
              <a:ext uri="{FF2B5EF4-FFF2-40B4-BE49-F238E27FC236}">
                <a16:creationId xmlns:a16="http://schemas.microsoft.com/office/drawing/2014/main" id="{E166BFA1-D0AB-2534-1C49-0EC74ED1948E}"/>
              </a:ext>
            </a:extLst>
          </p:cNvPr>
          <p:cNvPicPr>
            <a:picLocks noChangeAspect="1"/>
          </p:cNvPicPr>
          <p:nvPr/>
        </p:nvPicPr>
        <p:blipFill>
          <a:blip r:embed="rId4"/>
          <a:stretch>
            <a:fillRect/>
          </a:stretch>
        </p:blipFill>
        <p:spPr>
          <a:xfrm>
            <a:off x="5011640" y="112239"/>
            <a:ext cx="6799360" cy="3316761"/>
          </a:xfrm>
          <a:prstGeom prst="rect">
            <a:avLst/>
          </a:prstGeom>
        </p:spPr>
      </p:pic>
      <p:pic>
        <p:nvPicPr>
          <p:cNvPr id="14" name="Imagen 13">
            <a:extLst>
              <a:ext uri="{FF2B5EF4-FFF2-40B4-BE49-F238E27FC236}">
                <a16:creationId xmlns:a16="http://schemas.microsoft.com/office/drawing/2014/main" id="{0D7D6345-3CE0-581C-0854-9BE1594272B7}"/>
              </a:ext>
            </a:extLst>
          </p:cNvPr>
          <p:cNvPicPr>
            <a:picLocks noChangeAspect="1"/>
          </p:cNvPicPr>
          <p:nvPr/>
        </p:nvPicPr>
        <p:blipFill>
          <a:blip r:embed="rId5"/>
          <a:stretch>
            <a:fillRect/>
          </a:stretch>
        </p:blipFill>
        <p:spPr>
          <a:xfrm>
            <a:off x="5011641" y="3322228"/>
            <a:ext cx="6799360" cy="3336015"/>
          </a:xfrm>
          <a:prstGeom prst="rect">
            <a:avLst/>
          </a:prstGeom>
        </p:spPr>
      </p:pic>
      <p:sp>
        <p:nvSpPr>
          <p:cNvPr id="15" name="CuadroTexto 14">
            <a:extLst>
              <a:ext uri="{FF2B5EF4-FFF2-40B4-BE49-F238E27FC236}">
                <a16:creationId xmlns:a16="http://schemas.microsoft.com/office/drawing/2014/main" id="{EA98340D-1C39-4367-C33C-3B87BD3C793F}"/>
              </a:ext>
            </a:extLst>
          </p:cNvPr>
          <p:cNvSpPr txBox="1"/>
          <p:nvPr/>
        </p:nvSpPr>
        <p:spPr>
          <a:xfrm>
            <a:off x="939237" y="2115220"/>
            <a:ext cx="3514166" cy="2862322"/>
          </a:xfrm>
          <a:prstGeom prst="rect">
            <a:avLst/>
          </a:prstGeom>
          <a:noFill/>
        </p:spPr>
        <p:txBody>
          <a:bodyPr wrap="square" rtlCol="0">
            <a:spAutoFit/>
          </a:bodyPr>
          <a:lstStyle/>
          <a:p>
            <a:r>
              <a:rPr lang="es-ES" dirty="0"/>
              <a:t>Se nota que hay outliers en los alojamientos más grandes pero se observa que a medida que aumenta la cantidad de huéspedes, baños, camas, etc., el precio se eleva. </a:t>
            </a:r>
          </a:p>
          <a:p>
            <a:r>
              <a:rPr lang="es-ES" dirty="0"/>
              <a:t>Se corrobora en los gráficos que se abaratan los costos al compartir con más personas el gasto total del alojamiento</a:t>
            </a:r>
            <a:endParaRPr lang="es-AR" dirty="0"/>
          </a:p>
        </p:txBody>
      </p:sp>
      <p:sp>
        <p:nvSpPr>
          <p:cNvPr id="16" name="CuadroTexto 15">
            <a:extLst>
              <a:ext uri="{FF2B5EF4-FFF2-40B4-BE49-F238E27FC236}">
                <a16:creationId xmlns:a16="http://schemas.microsoft.com/office/drawing/2014/main" id="{137EA341-DA07-36E6-0859-72523C0E2F15}"/>
              </a:ext>
            </a:extLst>
          </p:cNvPr>
          <p:cNvSpPr txBox="1"/>
          <p:nvPr/>
        </p:nvSpPr>
        <p:spPr>
          <a:xfrm>
            <a:off x="622202" y="663387"/>
            <a:ext cx="4110319" cy="830997"/>
          </a:xfrm>
          <a:prstGeom prst="rect">
            <a:avLst/>
          </a:prstGeom>
          <a:noFill/>
        </p:spPr>
        <p:txBody>
          <a:bodyPr wrap="square" rtlCol="0">
            <a:spAutoFit/>
          </a:bodyPr>
          <a:lstStyle/>
          <a:p>
            <a:pPr algn="ctr"/>
            <a:r>
              <a:rPr lang="es-ES" sz="2400" b="1" dirty="0"/>
              <a:t>Relación precio – componentes del alojamiento</a:t>
            </a:r>
            <a:endParaRPr lang="es-AR" sz="2400" b="1" dirty="0"/>
          </a:p>
        </p:txBody>
      </p:sp>
    </p:spTree>
    <p:extLst>
      <p:ext uri="{BB962C8B-B14F-4D97-AF65-F5344CB8AC3E}">
        <p14:creationId xmlns:p14="http://schemas.microsoft.com/office/powerpoint/2010/main" val="275632231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902</Words>
  <Application>Microsoft Office PowerPoint</Application>
  <PresentationFormat>Panorámica</PresentationFormat>
  <Paragraphs>82</Paragraphs>
  <Slides>16</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16</vt:i4>
      </vt:variant>
    </vt:vector>
  </HeadingPairs>
  <TitlesOfParts>
    <vt:vector size="25" baseType="lpstr">
      <vt:lpstr>Arial</vt:lpstr>
      <vt:lpstr>Calibri</vt:lpstr>
      <vt:lpstr>Calibri Light</vt:lpstr>
      <vt:lpstr>Courier New</vt:lpstr>
      <vt:lpstr>Modle</vt:lpstr>
      <vt:lpstr>Molde</vt:lpstr>
      <vt:lpstr>Roboto</vt:lpstr>
      <vt:lpstr>Söhne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Ariana Varesco</dc:creator>
  <cp:lastModifiedBy>Alejandro Carrera</cp:lastModifiedBy>
  <cp:revision>24</cp:revision>
  <dcterms:created xsi:type="dcterms:W3CDTF">2022-10-18T23:30:28Z</dcterms:created>
  <dcterms:modified xsi:type="dcterms:W3CDTF">2023-01-17T03:45:43Z</dcterms:modified>
</cp:coreProperties>
</file>